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7" r:id="rId5"/>
    <p:sldId id="268" r:id="rId6"/>
    <p:sldId id="262" r:id="rId7"/>
    <p:sldId id="269" r:id="rId8"/>
    <p:sldId id="277" r:id="rId9"/>
    <p:sldId id="278" r:id="rId10"/>
    <p:sldId id="279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7E"/>
    <a:srgbClr val="F0849C"/>
    <a:srgbClr val="84CFED"/>
    <a:srgbClr val="7EC39A"/>
    <a:srgbClr val="979797"/>
    <a:srgbClr val="349696"/>
    <a:srgbClr val="DE667E"/>
    <a:srgbClr val="EC6683"/>
    <a:srgbClr val="63BCD4"/>
    <a:srgbClr val="5EB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20" autoAdjust="0"/>
  </p:normalViewPr>
  <p:slideViewPr>
    <p:cSldViewPr snapToGrid="0" snapToObjects="1"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996565-A7BC-461D-9185-D83B601F2644}" type="doc">
      <dgm:prSet loTypeId="urn:microsoft.com/office/officeart/2005/8/layout/cycle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B044ADD6-0167-463B-A77A-FCB48891934E}">
      <dgm:prSet phldrT="[Texto]" custT="1"/>
      <dgm:spPr>
        <a:solidFill>
          <a:srgbClr val="F0849C"/>
        </a:solidFill>
      </dgm:spPr>
      <dgm:t>
        <a:bodyPr/>
        <a:lstStyle/>
        <a:p>
          <a:r>
            <a:rPr lang="es-ES" sz="1000" b="1" cap="all" baseline="0" dirty="0" err="1">
              <a:solidFill>
                <a:schemeClr val="tx2"/>
              </a:solidFill>
              <a:latin typeface="+mj-lt"/>
              <a:cs typeface="Times New Roman" pitchFamily="18" charset="0"/>
            </a:rPr>
            <a:t>Challenge</a:t>
          </a:r>
          <a:r>
            <a:rPr lang="es-ES" sz="1000" b="1" cap="all" baseline="0" dirty="0">
              <a:solidFill>
                <a:schemeClr val="tx2"/>
              </a:solidFill>
              <a:latin typeface="+mj-lt"/>
              <a:cs typeface="Times New Roman" pitchFamily="18" charset="0"/>
            </a:rPr>
            <a:t> 3</a:t>
          </a:r>
          <a:endParaRPr lang="es-ES" sz="1000" b="0" dirty="0">
            <a:solidFill>
              <a:schemeClr val="tx2"/>
            </a:solidFill>
            <a:latin typeface="+mj-lt"/>
            <a:cs typeface="Times New Roman" pitchFamily="18" charset="0"/>
          </a:endParaRPr>
        </a:p>
      </dgm:t>
    </dgm:pt>
    <dgm:pt modelId="{2F97B110-1F65-4EB1-96E0-238C298CDE4A}" type="parTrans" cxnId="{2C2C9A25-1B47-4467-A43F-6895216A0396}">
      <dgm:prSet/>
      <dgm:spPr/>
      <dgm:t>
        <a:bodyPr/>
        <a:lstStyle/>
        <a:p>
          <a:endParaRPr lang="es-ES" sz="850" b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89A9BAF9-C1A5-487A-A182-937B2C4E3CA9}" type="sibTrans" cxnId="{2C2C9A25-1B47-4467-A43F-6895216A0396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 sz="850" b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E6958983-508F-4A37-A709-66C2E1B3A94F}">
      <dgm:prSet phldrT="[Texto]" custT="1"/>
      <dgm:spPr>
        <a:solidFill>
          <a:srgbClr val="7EC39A"/>
        </a:solidFill>
      </dgm:spPr>
      <dgm:t>
        <a:bodyPr/>
        <a:lstStyle/>
        <a:p>
          <a:r>
            <a:rPr lang="es-ES" sz="1000" b="1" cap="all" baseline="0" dirty="0" err="1">
              <a:solidFill>
                <a:schemeClr val="tx2"/>
              </a:solidFill>
              <a:latin typeface="+mj-lt"/>
              <a:cs typeface="Times New Roman" pitchFamily="18" charset="0"/>
            </a:rPr>
            <a:t>Challenge</a:t>
          </a:r>
          <a:r>
            <a:rPr lang="es-ES" sz="1000" b="1" cap="all" baseline="0" dirty="0">
              <a:solidFill>
                <a:schemeClr val="tx2"/>
              </a:solidFill>
              <a:latin typeface="+mj-lt"/>
              <a:cs typeface="Times New Roman" pitchFamily="18" charset="0"/>
            </a:rPr>
            <a:t> 4</a:t>
          </a:r>
          <a:endParaRPr lang="es-ES" sz="1000" b="0" dirty="0">
            <a:solidFill>
              <a:schemeClr val="tx2"/>
            </a:solidFill>
            <a:latin typeface="+mj-lt"/>
            <a:cs typeface="Times New Roman" pitchFamily="18" charset="0"/>
          </a:endParaRPr>
        </a:p>
      </dgm:t>
    </dgm:pt>
    <dgm:pt modelId="{BB88CFB7-1BAD-4747-A18C-C43091308A3D}" type="parTrans" cxnId="{4C441B2A-4D2C-42A7-9A22-D28B6D5148AE}">
      <dgm:prSet/>
      <dgm:spPr/>
      <dgm:t>
        <a:bodyPr/>
        <a:lstStyle/>
        <a:p>
          <a:endParaRPr lang="es-ES"/>
        </a:p>
      </dgm:t>
    </dgm:pt>
    <dgm:pt modelId="{429EFA6E-63ED-4638-A63F-34737386170E}" type="sibTrans" cxnId="{4C441B2A-4D2C-42A7-9A22-D28B6D5148AE}">
      <dgm:prSet>
        <dgm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/>
        </a:p>
      </dgm:t>
    </dgm:pt>
    <dgm:pt modelId="{DDCBE743-B697-44F6-A069-18BD0E5FF833}">
      <dgm:prSet phldrT="[Texto]" custT="1"/>
      <dgm:spPr>
        <a:solidFill>
          <a:srgbClr val="84CFED"/>
        </a:solidFill>
      </dgm:spPr>
      <dgm:t>
        <a:bodyPr/>
        <a:lstStyle/>
        <a:p>
          <a:r>
            <a:rPr lang="es-ES" sz="1000" b="1" cap="all" baseline="0" dirty="0" err="1">
              <a:solidFill>
                <a:schemeClr val="tx2"/>
              </a:solidFill>
              <a:latin typeface="+mj-lt"/>
              <a:cs typeface="Times New Roman" pitchFamily="18" charset="0"/>
            </a:rPr>
            <a:t>Challenge</a:t>
          </a:r>
          <a:r>
            <a:rPr lang="es-ES" sz="1000" b="1" cap="all" baseline="0" dirty="0">
              <a:solidFill>
                <a:schemeClr val="tx2"/>
              </a:solidFill>
              <a:latin typeface="+mj-lt"/>
              <a:cs typeface="Times New Roman" pitchFamily="18" charset="0"/>
            </a:rPr>
            <a:t> 5</a:t>
          </a:r>
          <a:endParaRPr lang="es-ES" sz="1000" b="0" dirty="0">
            <a:solidFill>
              <a:schemeClr val="tx2"/>
            </a:solidFill>
            <a:latin typeface="+mj-lt"/>
            <a:cs typeface="Times New Roman" pitchFamily="18" charset="0"/>
          </a:endParaRPr>
        </a:p>
      </dgm:t>
    </dgm:pt>
    <dgm:pt modelId="{3D19CF6D-1AE7-4C88-BADC-CE02C2788B85}" type="parTrans" cxnId="{B49C5904-5876-4092-8DFB-0A0C4332A7BC}">
      <dgm:prSet/>
      <dgm:spPr/>
      <dgm:t>
        <a:bodyPr/>
        <a:lstStyle/>
        <a:p>
          <a:endParaRPr lang="es-ES"/>
        </a:p>
      </dgm:t>
    </dgm:pt>
    <dgm:pt modelId="{6A7F789D-8B06-4FB3-BCDE-F7F4D2DD9983}" type="sibTrans" cxnId="{B49C5904-5876-4092-8DFB-0A0C4332A7BC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/>
        </a:p>
      </dgm:t>
    </dgm:pt>
    <dgm:pt modelId="{8C200951-184C-4497-8E32-A69DF0ED1C9B}">
      <dgm:prSet phldrT="[Texto]" custT="1"/>
      <dgm:spPr>
        <a:solidFill>
          <a:srgbClr val="979797"/>
        </a:solidFill>
      </dgm:spPr>
      <dgm:t>
        <a:bodyPr/>
        <a:lstStyle/>
        <a:p>
          <a:r>
            <a:rPr lang="es-ES" sz="1000" b="1" cap="all" baseline="0" dirty="0" err="1">
              <a:solidFill>
                <a:schemeClr val="bg1"/>
              </a:solidFill>
              <a:latin typeface="+mj-lt"/>
              <a:cs typeface="Times New Roman" pitchFamily="18" charset="0"/>
            </a:rPr>
            <a:t>Challenge</a:t>
          </a:r>
          <a:r>
            <a:rPr lang="es-ES" sz="1000" b="1" cap="all" baseline="0" dirty="0">
              <a:solidFill>
                <a:schemeClr val="bg1"/>
              </a:solidFill>
              <a:latin typeface="+mj-lt"/>
              <a:cs typeface="Times New Roman" pitchFamily="18" charset="0"/>
            </a:rPr>
            <a:t> 1</a:t>
          </a:r>
          <a:endParaRPr lang="es-ES" sz="1000" b="0" dirty="0">
            <a:solidFill>
              <a:schemeClr val="bg1"/>
            </a:solidFill>
            <a:latin typeface="+mj-lt"/>
            <a:cs typeface="Times New Roman" pitchFamily="18" charset="0"/>
          </a:endParaRPr>
        </a:p>
      </dgm:t>
    </dgm:pt>
    <dgm:pt modelId="{E2481270-D4C5-4F59-B4BF-047D78A1164E}" type="parTrans" cxnId="{F0287227-2ECA-49D2-B3A0-23BD3B32ECF8}">
      <dgm:prSet/>
      <dgm:spPr/>
      <dgm:t>
        <a:bodyPr/>
        <a:lstStyle/>
        <a:p>
          <a:endParaRPr lang="es-ES"/>
        </a:p>
      </dgm:t>
    </dgm:pt>
    <dgm:pt modelId="{91ABC03A-09BD-42D7-9430-BCC11B2FA6EF}" type="sibTrans" cxnId="{F0287227-2ECA-49D2-B3A0-23BD3B32ECF8}">
      <dgm:prSet>
        <dgm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/>
        </a:p>
      </dgm:t>
    </dgm:pt>
    <dgm:pt modelId="{EC01F851-1230-4C85-9A16-A076DE17C171}">
      <dgm:prSet phldrT="[Texto]" custT="1"/>
      <dgm:spPr>
        <a:solidFill>
          <a:srgbClr val="FFE37E"/>
        </a:solidFill>
      </dgm:spPr>
      <dgm:t>
        <a:bodyPr/>
        <a:lstStyle/>
        <a:p>
          <a:r>
            <a:rPr lang="es-ES" sz="1000" b="1" cap="all" baseline="0" dirty="0" err="1">
              <a:solidFill>
                <a:schemeClr val="tx2"/>
              </a:solidFill>
              <a:latin typeface="+mj-lt"/>
              <a:cs typeface="Times New Roman" pitchFamily="18" charset="0"/>
            </a:rPr>
            <a:t>Challenge</a:t>
          </a:r>
          <a:r>
            <a:rPr lang="es-ES" sz="1000" b="1" cap="all" baseline="0" dirty="0">
              <a:solidFill>
                <a:schemeClr val="tx2"/>
              </a:solidFill>
              <a:latin typeface="+mj-lt"/>
              <a:cs typeface="Times New Roman" pitchFamily="18" charset="0"/>
            </a:rPr>
            <a:t> 2</a:t>
          </a:r>
          <a:endParaRPr lang="es-ES" sz="1000" b="0" dirty="0">
            <a:solidFill>
              <a:schemeClr val="tx2"/>
            </a:solidFill>
            <a:latin typeface="+mj-lt"/>
            <a:cs typeface="Times New Roman" pitchFamily="18" charset="0"/>
          </a:endParaRPr>
        </a:p>
      </dgm:t>
    </dgm:pt>
    <dgm:pt modelId="{2346F055-79B5-4B2A-B5B3-F8B63F38CFFA}" type="parTrans" cxnId="{55F5EC18-A760-4E0F-9E21-043CF6EF4D43}">
      <dgm:prSet/>
      <dgm:spPr/>
      <dgm:t>
        <a:bodyPr/>
        <a:lstStyle/>
        <a:p>
          <a:endParaRPr lang="es-ES"/>
        </a:p>
      </dgm:t>
    </dgm:pt>
    <dgm:pt modelId="{ADEBAC31-E614-4FBF-ABF8-0357C038FF4A}" type="sibTrans" cxnId="{55F5EC18-A760-4E0F-9E21-043CF6EF4D43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ES"/>
        </a:p>
      </dgm:t>
    </dgm:pt>
    <dgm:pt modelId="{721A133E-F5F5-444A-9031-0EF42F5E829A}" type="pres">
      <dgm:prSet presAssocID="{83996565-A7BC-461D-9185-D83B601F264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1377F06-F7C7-43E1-8360-9929EB9EF34D}" type="pres">
      <dgm:prSet presAssocID="{8C200951-184C-4497-8E32-A69DF0ED1C9B}" presName="node" presStyleLbl="node1" presStyleIdx="0" presStyleCnt="5" custScaleX="134448" custScaleY="122608" custRadScaleRad="114724" custRadScaleInc="-72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67453F-39EC-4658-8D98-70F5898A98FB}" type="pres">
      <dgm:prSet presAssocID="{8C200951-184C-4497-8E32-A69DF0ED1C9B}" presName="spNode" presStyleCnt="0"/>
      <dgm:spPr/>
    </dgm:pt>
    <dgm:pt modelId="{D4F5ED9E-FE7C-4E07-9759-D061C65D322D}" type="pres">
      <dgm:prSet presAssocID="{91ABC03A-09BD-42D7-9430-BCC11B2FA6EF}" presName="sibTrans" presStyleLbl="sibTrans1D1" presStyleIdx="0" presStyleCnt="5"/>
      <dgm:spPr/>
      <dgm:t>
        <a:bodyPr/>
        <a:lstStyle/>
        <a:p>
          <a:endParaRPr lang="es-ES"/>
        </a:p>
      </dgm:t>
    </dgm:pt>
    <dgm:pt modelId="{955E8829-B17D-4325-AE5E-751FF157F5A0}" type="pres">
      <dgm:prSet presAssocID="{EC01F851-1230-4C85-9A16-A076DE17C171}" presName="node" presStyleLbl="node1" presStyleIdx="1" presStyleCnt="5" custScaleX="134448" custScaleY="122608" custRadScaleRad="132943" custRadScaleInc="331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146EABA-056B-4478-874C-8B4305CD29F9}" type="pres">
      <dgm:prSet presAssocID="{EC01F851-1230-4C85-9A16-A076DE17C171}" presName="spNode" presStyleCnt="0"/>
      <dgm:spPr/>
    </dgm:pt>
    <dgm:pt modelId="{6E81ACD7-9B65-4DC6-A833-EC478D4220C7}" type="pres">
      <dgm:prSet presAssocID="{ADEBAC31-E614-4FBF-ABF8-0357C038FF4A}" presName="sibTrans" presStyleLbl="sibTrans1D1" presStyleIdx="1" presStyleCnt="5"/>
      <dgm:spPr/>
      <dgm:t>
        <a:bodyPr/>
        <a:lstStyle/>
        <a:p>
          <a:endParaRPr lang="es-ES"/>
        </a:p>
      </dgm:t>
    </dgm:pt>
    <dgm:pt modelId="{74D61632-3099-423B-BAB3-F2D6893D5327}" type="pres">
      <dgm:prSet presAssocID="{B044ADD6-0167-463B-A77A-FCB48891934E}" presName="node" presStyleLbl="node1" presStyleIdx="2" presStyleCnt="5" custScaleX="134448" custScaleY="122608" custRadScaleRad="136977" custRadScaleInc="-4099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E6BBDC-9233-4982-8082-EC3731D95DF9}" type="pres">
      <dgm:prSet presAssocID="{B044ADD6-0167-463B-A77A-FCB48891934E}" presName="spNode" presStyleCnt="0"/>
      <dgm:spPr/>
    </dgm:pt>
    <dgm:pt modelId="{18E71AF6-CA2F-4ED8-8F9D-3E94586712DF}" type="pres">
      <dgm:prSet presAssocID="{89A9BAF9-C1A5-487A-A182-937B2C4E3CA9}" presName="sibTrans" presStyleLbl="sibTrans1D1" presStyleIdx="2" presStyleCnt="5"/>
      <dgm:spPr/>
      <dgm:t>
        <a:bodyPr/>
        <a:lstStyle/>
        <a:p>
          <a:endParaRPr lang="es-ES"/>
        </a:p>
      </dgm:t>
    </dgm:pt>
    <dgm:pt modelId="{390E3BE3-396A-4910-A095-C9A76D4B7414}" type="pres">
      <dgm:prSet presAssocID="{E6958983-508F-4A37-A709-66C2E1B3A94F}" presName="node" presStyleLbl="node1" presStyleIdx="3" presStyleCnt="5" custScaleX="134448" custScaleY="122608" custRadScaleRad="140324" custRadScaleInc="4775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E87B44-BF50-4490-9347-CCB6A3FE7110}" type="pres">
      <dgm:prSet presAssocID="{E6958983-508F-4A37-A709-66C2E1B3A94F}" presName="spNode" presStyleCnt="0"/>
      <dgm:spPr/>
    </dgm:pt>
    <dgm:pt modelId="{E690E258-FD22-4749-87B9-93230DBF0DA9}" type="pres">
      <dgm:prSet presAssocID="{429EFA6E-63ED-4638-A63F-34737386170E}" presName="sibTrans" presStyleLbl="sibTrans1D1" presStyleIdx="3" presStyleCnt="5"/>
      <dgm:spPr/>
      <dgm:t>
        <a:bodyPr/>
        <a:lstStyle/>
        <a:p>
          <a:endParaRPr lang="es-ES"/>
        </a:p>
      </dgm:t>
    </dgm:pt>
    <dgm:pt modelId="{221F6357-56C4-4413-9AD3-445EC8217A4A}" type="pres">
      <dgm:prSet presAssocID="{DDCBE743-B697-44F6-A069-18BD0E5FF833}" presName="node" presStyleLbl="node1" presStyleIdx="4" presStyleCnt="5" custScaleX="134448" custScaleY="122608" custRadScaleRad="130303" custRadScaleInc="-322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7BF3AA-AB36-49EE-8CC3-CCD2873A1192}" type="pres">
      <dgm:prSet presAssocID="{DDCBE743-B697-44F6-A069-18BD0E5FF833}" presName="spNode" presStyleCnt="0"/>
      <dgm:spPr/>
    </dgm:pt>
    <dgm:pt modelId="{AA83029C-2D42-4009-A0CF-3545FA063F1D}" type="pres">
      <dgm:prSet presAssocID="{6A7F789D-8B06-4FB3-BCDE-F7F4D2DD9983}" presName="sibTrans" presStyleLbl="sibTrans1D1" presStyleIdx="4" presStyleCnt="5"/>
      <dgm:spPr/>
      <dgm:t>
        <a:bodyPr/>
        <a:lstStyle/>
        <a:p>
          <a:endParaRPr lang="es-ES"/>
        </a:p>
      </dgm:t>
    </dgm:pt>
  </dgm:ptLst>
  <dgm:cxnLst>
    <dgm:cxn modelId="{027148A7-9FE4-47A0-AC1A-E6ED6693F8FD}" type="presOf" srcId="{6A7F789D-8B06-4FB3-BCDE-F7F4D2DD9983}" destId="{AA83029C-2D42-4009-A0CF-3545FA063F1D}" srcOrd="0" destOrd="0" presId="urn:microsoft.com/office/officeart/2005/8/layout/cycle5"/>
    <dgm:cxn modelId="{4A676A55-C4DD-4739-913D-96B9B70C7167}" type="presOf" srcId="{DDCBE743-B697-44F6-A069-18BD0E5FF833}" destId="{221F6357-56C4-4413-9AD3-445EC8217A4A}" srcOrd="0" destOrd="0" presId="urn:microsoft.com/office/officeart/2005/8/layout/cycle5"/>
    <dgm:cxn modelId="{395B6017-7F14-417F-8478-3F93DBA61FC4}" type="presOf" srcId="{89A9BAF9-C1A5-487A-A182-937B2C4E3CA9}" destId="{18E71AF6-CA2F-4ED8-8F9D-3E94586712DF}" srcOrd="0" destOrd="0" presId="urn:microsoft.com/office/officeart/2005/8/layout/cycle5"/>
    <dgm:cxn modelId="{224D254D-1C64-4E99-9ABE-E6F190F98369}" type="presOf" srcId="{8C200951-184C-4497-8E32-A69DF0ED1C9B}" destId="{C1377F06-F7C7-43E1-8360-9929EB9EF34D}" srcOrd="0" destOrd="0" presId="urn:microsoft.com/office/officeart/2005/8/layout/cycle5"/>
    <dgm:cxn modelId="{1CEB59B4-89FA-4C01-9822-7D2995B2553C}" type="presOf" srcId="{429EFA6E-63ED-4638-A63F-34737386170E}" destId="{E690E258-FD22-4749-87B9-93230DBF0DA9}" srcOrd="0" destOrd="0" presId="urn:microsoft.com/office/officeart/2005/8/layout/cycle5"/>
    <dgm:cxn modelId="{F0287227-2ECA-49D2-B3A0-23BD3B32ECF8}" srcId="{83996565-A7BC-461D-9185-D83B601F2644}" destId="{8C200951-184C-4497-8E32-A69DF0ED1C9B}" srcOrd="0" destOrd="0" parTransId="{E2481270-D4C5-4F59-B4BF-047D78A1164E}" sibTransId="{91ABC03A-09BD-42D7-9430-BCC11B2FA6EF}"/>
    <dgm:cxn modelId="{B49C5904-5876-4092-8DFB-0A0C4332A7BC}" srcId="{83996565-A7BC-461D-9185-D83B601F2644}" destId="{DDCBE743-B697-44F6-A069-18BD0E5FF833}" srcOrd="4" destOrd="0" parTransId="{3D19CF6D-1AE7-4C88-BADC-CE02C2788B85}" sibTransId="{6A7F789D-8B06-4FB3-BCDE-F7F4D2DD9983}"/>
    <dgm:cxn modelId="{2C2C9A25-1B47-4467-A43F-6895216A0396}" srcId="{83996565-A7BC-461D-9185-D83B601F2644}" destId="{B044ADD6-0167-463B-A77A-FCB48891934E}" srcOrd="2" destOrd="0" parTransId="{2F97B110-1F65-4EB1-96E0-238C298CDE4A}" sibTransId="{89A9BAF9-C1A5-487A-A182-937B2C4E3CA9}"/>
    <dgm:cxn modelId="{ABC1AC66-CA5E-4EF3-8E54-2D9676D95316}" type="presOf" srcId="{B044ADD6-0167-463B-A77A-FCB48891934E}" destId="{74D61632-3099-423B-BAB3-F2D6893D5327}" srcOrd="0" destOrd="0" presId="urn:microsoft.com/office/officeart/2005/8/layout/cycle5"/>
    <dgm:cxn modelId="{55F5EC18-A760-4E0F-9E21-043CF6EF4D43}" srcId="{83996565-A7BC-461D-9185-D83B601F2644}" destId="{EC01F851-1230-4C85-9A16-A076DE17C171}" srcOrd="1" destOrd="0" parTransId="{2346F055-79B5-4B2A-B5B3-F8B63F38CFFA}" sibTransId="{ADEBAC31-E614-4FBF-ABF8-0357C038FF4A}"/>
    <dgm:cxn modelId="{C0BFA526-9CCE-4886-97B7-27BF2F25DF25}" type="presOf" srcId="{E6958983-508F-4A37-A709-66C2E1B3A94F}" destId="{390E3BE3-396A-4910-A095-C9A76D4B7414}" srcOrd="0" destOrd="0" presId="urn:microsoft.com/office/officeart/2005/8/layout/cycle5"/>
    <dgm:cxn modelId="{4C441B2A-4D2C-42A7-9A22-D28B6D5148AE}" srcId="{83996565-A7BC-461D-9185-D83B601F2644}" destId="{E6958983-508F-4A37-A709-66C2E1B3A94F}" srcOrd="3" destOrd="0" parTransId="{BB88CFB7-1BAD-4747-A18C-C43091308A3D}" sibTransId="{429EFA6E-63ED-4638-A63F-34737386170E}"/>
    <dgm:cxn modelId="{2D4A7D66-0C55-4840-8D95-96635C43DCA0}" type="presOf" srcId="{ADEBAC31-E614-4FBF-ABF8-0357C038FF4A}" destId="{6E81ACD7-9B65-4DC6-A833-EC478D4220C7}" srcOrd="0" destOrd="0" presId="urn:microsoft.com/office/officeart/2005/8/layout/cycle5"/>
    <dgm:cxn modelId="{65B7D12F-B8A6-4322-BA8D-7991872AE313}" type="presOf" srcId="{83996565-A7BC-461D-9185-D83B601F2644}" destId="{721A133E-F5F5-444A-9031-0EF42F5E829A}" srcOrd="0" destOrd="0" presId="urn:microsoft.com/office/officeart/2005/8/layout/cycle5"/>
    <dgm:cxn modelId="{E6D5C72B-A242-4536-8594-3DE14E549A62}" type="presOf" srcId="{91ABC03A-09BD-42D7-9430-BCC11B2FA6EF}" destId="{D4F5ED9E-FE7C-4E07-9759-D061C65D322D}" srcOrd="0" destOrd="0" presId="urn:microsoft.com/office/officeart/2005/8/layout/cycle5"/>
    <dgm:cxn modelId="{1F0868FF-5FF4-4381-BCA1-398687947308}" type="presOf" srcId="{EC01F851-1230-4C85-9A16-A076DE17C171}" destId="{955E8829-B17D-4325-AE5E-751FF157F5A0}" srcOrd="0" destOrd="0" presId="urn:microsoft.com/office/officeart/2005/8/layout/cycle5"/>
    <dgm:cxn modelId="{78FFE5FF-0CE0-45AF-9DFC-A90A4D9DEC92}" type="presParOf" srcId="{721A133E-F5F5-444A-9031-0EF42F5E829A}" destId="{C1377F06-F7C7-43E1-8360-9929EB9EF34D}" srcOrd="0" destOrd="0" presId="urn:microsoft.com/office/officeart/2005/8/layout/cycle5"/>
    <dgm:cxn modelId="{0EC2D5B6-9D85-4171-B147-037F45E9CA05}" type="presParOf" srcId="{721A133E-F5F5-444A-9031-0EF42F5E829A}" destId="{D367453F-39EC-4658-8D98-70F5898A98FB}" srcOrd="1" destOrd="0" presId="urn:microsoft.com/office/officeart/2005/8/layout/cycle5"/>
    <dgm:cxn modelId="{335126FC-5342-4C7A-8107-7430DAA72DDF}" type="presParOf" srcId="{721A133E-F5F5-444A-9031-0EF42F5E829A}" destId="{D4F5ED9E-FE7C-4E07-9759-D061C65D322D}" srcOrd="2" destOrd="0" presId="urn:microsoft.com/office/officeart/2005/8/layout/cycle5"/>
    <dgm:cxn modelId="{775428C4-20DE-462A-8052-E1AFFD6165D9}" type="presParOf" srcId="{721A133E-F5F5-444A-9031-0EF42F5E829A}" destId="{955E8829-B17D-4325-AE5E-751FF157F5A0}" srcOrd="3" destOrd="0" presId="urn:microsoft.com/office/officeart/2005/8/layout/cycle5"/>
    <dgm:cxn modelId="{EB0AEE84-7271-436E-96CA-97DFD0D9B04D}" type="presParOf" srcId="{721A133E-F5F5-444A-9031-0EF42F5E829A}" destId="{4146EABA-056B-4478-874C-8B4305CD29F9}" srcOrd="4" destOrd="0" presId="urn:microsoft.com/office/officeart/2005/8/layout/cycle5"/>
    <dgm:cxn modelId="{C10F966B-6461-45D1-B8CF-D5CD322052EE}" type="presParOf" srcId="{721A133E-F5F5-444A-9031-0EF42F5E829A}" destId="{6E81ACD7-9B65-4DC6-A833-EC478D4220C7}" srcOrd="5" destOrd="0" presId="urn:microsoft.com/office/officeart/2005/8/layout/cycle5"/>
    <dgm:cxn modelId="{A2F36567-0B37-440D-A49F-472D417C034D}" type="presParOf" srcId="{721A133E-F5F5-444A-9031-0EF42F5E829A}" destId="{74D61632-3099-423B-BAB3-F2D6893D5327}" srcOrd="6" destOrd="0" presId="urn:microsoft.com/office/officeart/2005/8/layout/cycle5"/>
    <dgm:cxn modelId="{B4672672-C020-46AF-AC29-7C946025B5D0}" type="presParOf" srcId="{721A133E-F5F5-444A-9031-0EF42F5E829A}" destId="{20E6BBDC-9233-4982-8082-EC3731D95DF9}" srcOrd="7" destOrd="0" presId="urn:microsoft.com/office/officeart/2005/8/layout/cycle5"/>
    <dgm:cxn modelId="{E33298A5-32A9-4E32-8345-4AC8667835B1}" type="presParOf" srcId="{721A133E-F5F5-444A-9031-0EF42F5E829A}" destId="{18E71AF6-CA2F-4ED8-8F9D-3E94586712DF}" srcOrd="8" destOrd="0" presId="urn:microsoft.com/office/officeart/2005/8/layout/cycle5"/>
    <dgm:cxn modelId="{677AA4E7-3C9D-4006-B1CF-17DE044EDC16}" type="presParOf" srcId="{721A133E-F5F5-444A-9031-0EF42F5E829A}" destId="{390E3BE3-396A-4910-A095-C9A76D4B7414}" srcOrd="9" destOrd="0" presId="urn:microsoft.com/office/officeart/2005/8/layout/cycle5"/>
    <dgm:cxn modelId="{513214B4-4F75-4E76-967A-8FFDFF90698D}" type="presParOf" srcId="{721A133E-F5F5-444A-9031-0EF42F5E829A}" destId="{D2E87B44-BF50-4490-9347-CCB6A3FE7110}" srcOrd="10" destOrd="0" presId="urn:microsoft.com/office/officeart/2005/8/layout/cycle5"/>
    <dgm:cxn modelId="{E6EC0937-BB28-4256-9A6D-B5C2850E363C}" type="presParOf" srcId="{721A133E-F5F5-444A-9031-0EF42F5E829A}" destId="{E690E258-FD22-4749-87B9-93230DBF0DA9}" srcOrd="11" destOrd="0" presId="urn:microsoft.com/office/officeart/2005/8/layout/cycle5"/>
    <dgm:cxn modelId="{513D7A7B-E0F0-4500-8ACF-AC0A4830155F}" type="presParOf" srcId="{721A133E-F5F5-444A-9031-0EF42F5E829A}" destId="{221F6357-56C4-4413-9AD3-445EC8217A4A}" srcOrd="12" destOrd="0" presId="urn:microsoft.com/office/officeart/2005/8/layout/cycle5"/>
    <dgm:cxn modelId="{9AFD7F1D-6067-4B9D-B2A3-2E67AA72D325}" type="presParOf" srcId="{721A133E-F5F5-444A-9031-0EF42F5E829A}" destId="{717BF3AA-AB36-49EE-8CC3-CCD2873A1192}" srcOrd="13" destOrd="0" presId="urn:microsoft.com/office/officeart/2005/8/layout/cycle5"/>
    <dgm:cxn modelId="{5DD0FBA4-EDD3-4725-B4A6-1A5992A3C540}" type="presParOf" srcId="{721A133E-F5F5-444A-9031-0EF42F5E829A}" destId="{AA83029C-2D42-4009-A0CF-3545FA063F1D}" srcOrd="14" destOrd="0" presId="urn:microsoft.com/office/officeart/2005/8/layout/cycle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77F06-F7C7-43E1-8360-9929EB9EF34D}">
      <dsp:nvSpPr>
        <dsp:cNvPr id="0" name=""/>
        <dsp:cNvSpPr/>
      </dsp:nvSpPr>
      <dsp:spPr>
        <a:xfrm>
          <a:off x="1426709" y="-46845"/>
          <a:ext cx="1222656" cy="724740"/>
        </a:xfrm>
        <a:prstGeom prst="roundRect">
          <a:avLst/>
        </a:prstGeom>
        <a:solidFill>
          <a:srgbClr val="979797"/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cap="all" baseline="0" dirty="0" err="1">
              <a:solidFill>
                <a:schemeClr val="bg1"/>
              </a:solidFill>
              <a:latin typeface="+mj-lt"/>
              <a:cs typeface="Times New Roman" pitchFamily="18" charset="0"/>
            </a:rPr>
            <a:t>Challenge</a:t>
          </a:r>
          <a:r>
            <a:rPr lang="es-ES" sz="1000" b="1" kern="1200" cap="all" baseline="0" dirty="0">
              <a:solidFill>
                <a:schemeClr val="bg1"/>
              </a:solidFill>
              <a:latin typeface="+mj-lt"/>
              <a:cs typeface="Times New Roman" pitchFamily="18" charset="0"/>
            </a:rPr>
            <a:t> 1</a:t>
          </a:r>
          <a:endParaRPr lang="es-ES" sz="1000" b="0" kern="1200" dirty="0">
            <a:solidFill>
              <a:schemeClr val="bg1"/>
            </a:solidFill>
            <a:latin typeface="+mj-lt"/>
            <a:cs typeface="Times New Roman" pitchFamily="18" charset="0"/>
          </a:endParaRPr>
        </a:p>
      </dsp:txBody>
      <dsp:txXfrm>
        <a:off x="1462088" y="-11466"/>
        <a:ext cx="1151898" cy="653982"/>
      </dsp:txXfrm>
    </dsp:sp>
    <dsp:sp modelId="{D4F5ED9E-FE7C-4E07-9759-D061C65D322D}">
      <dsp:nvSpPr>
        <dsp:cNvPr id="0" name=""/>
        <dsp:cNvSpPr/>
      </dsp:nvSpPr>
      <dsp:spPr>
        <a:xfrm>
          <a:off x="1292299" y="470378"/>
          <a:ext cx="2364387" cy="2364387"/>
        </a:xfrm>
        <a:custGeom>
          <a:avLst/>
          <a:gdLst/>
          <a:ahLst/>
          <a:cxnLst/>
          <a:rect l="0" t="0" r="0" b="0"/>
          <a:pathLst>
            <a:path>
              <a:moveTo>
                <a:pt x="1512855" y="47184"/>
              </a:moveTo>
              <a:arcTo wR="1182193" hR="1182193" stAng="17174545" swAng="1438950"/>
            </a:path>
          </a:pathLst>
        </a:custGeom>
        <a:noFill/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  <a:tailEnd type="arrow"/>
        </a:ln>
        <a:effectLst/>
      </dsp:spPr>
      <dsp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dsp:style>
    </dsp:sp>
    <dsp:sp modelId="{955E8829-B17D-4325-AE5E-751FF157F5A0}">
      <dsp:nvSpPr>
        <dsp:cNvPr id="0" name=""/>
        <dsp:cNvSpPr/>
      </dsp:nvSpPr>
      <dsp:spPr>
        <a:xfrm>
          <a:off x="2861622" y="860928"/>
          <a:ext cx="1222656" cy="724740"/>
        </a:xfrm>
        <a:prstGeom prst="roundRect">
          <a:avLst/>
        </a:prstGeom>
        <a:solidFill>
          <a:srgbClr val="FFE37E"/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cap="all" baseline="0" dirty="0" err="1">
              <a:solidFill>
                <a:schemeClr val="tx2"/>
              </a:solidFill>
              <a:latin typeface="+mj-lt"/>
              <a:cs typeface="Times New Roman" pitchFamily="18" charset="0"/>
            </a:rPr>
            <a:t>Challenge</a:t>
          </a:r>
          <a:r>
            <a:rPr lang="es-ES" sz="1000" b="1" kern="1200" cap="all" baseline="0" dirty="0">
              <a:solidFill>
                <a:schemeClr val="tx2"/>
              </a:solidFill>
              <a:latin typeface="+mj-lt"/>
              <a:cs typeface="Times New Roman" pitchFamily="18" charset="0"/>
            </a:rPr>
            <a:t> 2</a:t>
          </a:r>
          <a:endParaRPr lang="es-ES" sz="1000" b="0" kern="1200" dirty="0">
            <a:solidFill>
              <a:schemeClr val="tx2"/>
            </a:solidFill>
            <a:latin typeface="+mj-lt"/>
            <a:cs typeface="Times New Roman" pitchFamily="18" charset="0"/>
          </a:endParaRPr>
        </a:p>
      </dsp:txBody>
      <dsp:txXfrm>
        <a:off x="2897001" y="896307"/>
        <a:ext cx="1151898" cy="653982"/>
      </dsp:txXfrm>
    </dsp:sp>
    <dsp:sp modelId="{6E81ACD7-9B65-4DC6-A833-EC478D4220C7}">
      <dsp:nvSpPr>
        <dsp:cNvPr id="0" name=""/>
        <dsp:cNvSpPr/>
      </dsp:nvSpPr>
      <dsp:spPr>
        <a:xfrm>
          <a:off x="1135499" y="494573"/>
          <a:ext cx="2364387" cy="2364387"/>
        </a:xfrm>
        <a:custGeom>
          <a:avLst/>
          <a:gdLst/>
          <a:ahLst/>
          <a:cxnLst/>
          <a:rect l="0" t="0" r="0" b="0"/>
          <a:pathLst>
            <a:path>
              <a:moveTo>
                <a:pt x="2364335" y="1193234"/>
              </a:moveTo>
              <a:arcTo wR="1182193" hR="1182193" stAng="21632107" swAng="903664"/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  <a:tailEnd type="arrow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74D61632-3099-423B-BAB3-F2D6893D5327}">
      <dsp:nvSpPr>
        <dsp:cNvPr id="0" name=""/>
        <dsp:cNvSpPr/>
      </dsp:nvSpPr>
      <dsp:spPr>
        <a:xfrm>
          <a:off x="2592492" y="2091762"/>
          <a:ext cx="1222656" cy="724740"/>
        </a:xfrm>
        <a:prstGeom prst="roundRect">
          <a:avLst/>
        </a:prstGeom>
        <a:solidFill>
          <a:srgbClr val="F0849C"/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cap="all" baseline="0" dirty="0" err="1">
              <a:solidFill>
                <a:schemeClr val="tx2"/>
              </a:solidFill>
              <a:latin typeface="+mj-lt"/>
              <a:cs typeface="Times New Roman" pitchFamily="18" charset="0"/>
            </a:rPr>
            <a:t>Challenge</a:t>
          </a:r>
          <a:r>
            <a:rPr lang="es-ES" sz="1000" b="1" kern="1200" cap="all" baseline="0" dirty="0">
              <a:solidFill>
                <a:schemeClr val="tx2"/>
              </a:solidFill>
              <a:latin typeface="+mj-lt"/>
              <a:cs typeface="Times New Roman" pitchFamily="18" charset="0"/>
            </a:rPr>
            <a:t> 3</a:t>
          </a:r>
          <a:endParaRPr lang="es-ES" sz="1000" b="0" kern="1200" dirty="0">
            <a:solidFill>
              <a:schemeClr val="tx2"/>
            </a:solidFill>
            <a:latin typeface="+mj-lt"/>
            <a:cs typeface="Times New Roman" pitchFamily="18" charset="0"/>
          </a:endParaRPr>
        </a:p>
      </dsp:txBody>
      <dsp:txXfrm>
        <a:off x="2627871" y="2127141"/>
        <a:ext cx="1151898" cy="653982"/>
      </dsp:txXfrm>
    </dsp:sp>
    <dsp:sp modelId="{18E71AF6-CA2F-4ED8-8F9D-3E94586712DF}">
      <dsp:nvSpPr>
        <dsp:cNvPr id="0" name=""/>
        <dsp:cNvSpPr/>
      </dsp:nvSpPr>
      <dsp:spPr>
        <a:xfrm>
          <a:off x="813104" y="738504"/>
          <a:ext cx="2364387" cy="2364387"/>
        </a:xfrm>
        <a:custGeom>
          <a:avLst/>
          <a:gdLst/>
          <a:ahLst/>
          <a:cxnLst/>
          <a:rect l="0" t="0" r="0" b="0"/>
          <a:pathLst>
            <a:path>
              <a:moveTo>
                <a:pt x="1696324" y="2246736"/>
              </a:moveTo>
              <a:arcTo wR="1182193" hR="1182193" stAng="3853281" swAng="3093439"/>
            </a:path>
          </a:pathLst>
        </a:custGeom>
        <a:noFill/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  <a:tailEnd type="arrow"/>
        </a:ln>
        <a:effectLst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390E3BE3-396A-4910-A095-C9A76D4B7414}">
      <dsp:nvSpPr>
        <dsp:cNvPr id="0" name=""/>
        <dsp:cNvSpPr/>
      </dsp:nvSpPr>
      <dsp:spPr>
        <a:xfrm>
          <a:off x="208499" y="2091762"/>
          <a:ext cx="1222656" cy="724740"/>
        </a:xfrm>
        <a:prstGeom prst="roundRect">
          <a:avLst/>
        </a:prstGeom>
        <a:solidFill>
          <a:srgbClr val="7EC39A"/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cap="all" baseline="0" dirty="0" err="1">
              <a:solidFill>
                <a:schemeClr val="tx2"/>
              </a:solidFill>
              <a:latin typeface="+mj-lt"/>
              <a:cs typeface="Times New Roman" pitchFamily="18" charset="0"/>
            </a:rPr>
            <a:t>Challenge</a:t>
          </a:r>
          <a:r>
            <a:rPr lang="es-ES" sz="1000" b="1" kern="1200" cap="all" baseline="0" dirty="0">
              <a:solidFill>
                <a:schemeClr val="tx2"/>
              </a:solidFill>
              <a:latin typeface="+mj-lt"/>
              <a:cs typeface="Times New Roman" pitchFamily="18" charset="0"/>
            </a:rPr>
            <a:t> 4</a:t>
          </a:r>
          <a:endParaRPr lang="es-ES" sz="1000" b="0" kern="1200" dirty="0">
            <a:solidFill>
              <a:schemeClr val="tx2"/>
            </a:solidFill>
            <a:latin typeface="+mj-lt"/>
            <a:cs typeface="Times New Roman" pitchFamily="18" charset="0"/>
          </a:endParaRPr>
        </a:p>
      </dsp:txBody>
      <dsp:txXfrm>
        <a:off x="243878" y="2127141"/>
        <a:ext cx="1151898" cy="653982"/>
      </dsp:txXfrm>
    </dsp:sp>
    <dsp:sp modelId="{E690E258-FD22-4749-87B9-93230DBF0DA9}">
      <dsp:nvSpPr>
        <dsp:cNvPr id="0" name=""/>
        <dsp:cNvSpPr/>
      </dsp:nvSpPr>
      <dsp:spPr>
        <a:xfrm>
          <a:off x="569724" y="610021"/>
          <a:ext cx="2364387" cy="2364387"/>
        </a:xfrm>
        <a:custGeom>
          <a:avLst/>
          <a:gdLst/>
          <a:ahLst/>
          <a:cxnLst/>
          <a:rect l="0" t="0" r="0" b="0"/>
          <a:pathLst>
            <a:path>
              <a:moveTo>
                <a:pt x="17138" y="1382766"/>
              </a:moveTo>
              <a:arcTo wR="1182193" hR="1182193" stAng="10213911" swAng="895235"/>
            </a:path>
          </a:pathLst>
        </a:custGeom>
        <a:noFill/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  <a:tailEnd type="arrow"/>
        </a:ln>
        <a:effectLst/>
      </dsp:spPr>
      <dsp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dsp:style>
    </dsp:sp>
    <dsp:sp modelId="{221F6357-56C4-4413-9AD3-445EC8217A4A}">
      <dsp:nvSpPr>
        <dsp:cNvPr id="0" name=""/>
        <dsp:cNvSpPr/>
      </dsp:nvSpPr>
      <dsp:spPr>
        <a:xfrm>
          <a:off x="0" y="860928"/>
          <a:ext cx="1222656" cy="724740"/>
        </a:xfrm>
        <a:prstGeom prst="roundRect">
          <a:avLst/>
        </a:prstGeom>
        <a:solidFill>
          <a:srgbClr val="84CFED"/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b="1" kern="1200" cap="all" baseline="0" dirty="0" err="1">
              <a:solidFill>
                <a:schemeClr val="tx2"/>
              </a:solidFill>
              <a:latin typeface="+mj-lt"/>
              <a:cs typeface="Times New Roman" pitchFamily="18" charset="0"/>
            </a:rPr>
            <a:t>Challenge</a:t>
          </a:r>
          <a:r>
            <a:rPr lang="es-ES" sz="1000" b="1" kern="1200" cap="all" baseline="0" dirty="0">
              <a:solidFill>
                <a:schemeClr val="tx2"/>
              </a:solidFill>
              <a:latin typeface="+mj-lt"/>
              <a:cs typeface="Times New Roman" pitchFamily="18" charset="0"/>
            </a:rPr>
            <a:t> 5</a:t>
          </a:r>
          <a:endParaRPr lang="es-ES" sz="1000" b="0" kern="1200" dirty="0">
            <a:solidFill>
              <a:schemeClr val="tx2"/>
            </a:solidFill>
            <a:latin typeface="+mj-lt"/>
            <a:cs typeface="Times New Roman" pitchFamily="18" charset="0"/>
          </a:endParaRPr>
        </a:p>
      </dsp:txBody>
      <dsp:txXfrm>
        <a:off x="35379" y="896307"/>
        <a:ext cx="1151898" cy="653982"/>
      </dsp:txXfrm>
    </dsp:sp>
    <dsp:sp modelId="{AA83029C-2D42-4009-A0CF-3545FA063F1D}">
      <dsp:nvSpPr>
        <dsp:cNvPr id="0" name=""/>
        <dsp:cNvSpPr/>
      </dsp:nvSpPr>
      <dsp:spPr>
        <a:xfrm>
          <a:off x="423691" y="474682"/>
          <a:ext cx="2364387" cy="2364387"/>
        </a:xfrm>
        <a:custGeom>
          <a:avLst/>
          <a:gdLst/>
          <a:ahLst/>
          <a:cxnLst/>
          <a:rect l="0" t="0" r="0" b="0"/>
          <a:pathLst>
            <a:path>
              <a:moveTo>
                <a:pt x="421722" y="277060"/>
              </a:moveTo>
              <a:arcTo wR="1182193" hR="1182193" stAng="13797831" swAng="1420536"/>
            </a:path>
          </a:pathLst>
        </a:custGeom>
        <a:noFill/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  <a:tailEnd type="arrow"/>
        </a:ln>
        <a:effectLst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5459" y="170770"/>
            <a:ext cx="8720175" cy="6483096"/>
          </a:xfrm>
          <a:prstGeom prst="rect">
            <a:avLst/>
          </a:prstGeom>
          <a:solidFill>
            <a:schemeClr val="accent2">
              <a:alpha val="65000"/>
            </a:schemeClr>
          </a:solidFill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3801" y="2314135"/>
            <a:ext cx="6309148" cy="1470025"/>
          </a:xfrm>
        </p:spPr>
        <p:txBody>
          <a:bodyPr/>
          <a:lstStyle>
            <a:lvl1pPr algn="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3801" y="3798704"/>
            <a:ext cx="6309149" cy="1319217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  <a:latin typeface="Verdana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66540" y="6288741"/>
            <a:ext cx="1887537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88741"/>
            <a:ext cx="523875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asellaDiTesto 12"/>
          <p:cNvSpPr txBox="1"/>
          <p:nvPr userDrawn="1"/>
        </p:nvSpPr>
        <p:spPr>
          <a:xfrm>
            <a:off x="2053801" y="5117922"/>
            <a:ext cx="5708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kern="1200" dirty="0">
                <a:solidFill>
                  <a:srgbClr val="FFFFFF"/>
                </a:solidFill>
                <a:effectLst/>
                <a:latin typeface="Verdana"/>
                <a:ea typeface="+mn-ea"/>
                <a:cs typeface="Verdana"/>
              </a:rPr>
              <a:t>This project has received funding from the European Union's Horizon 2020 research and innovation programme under grant agreement N° 776708</a:t>
            </a:r>
            <a:r>
              <a:rPr lang="it-IT" sz="1100" kern="1200" dirty="0">
                <a:solidFill>
                  <a:srgbClr val="FFFFFF"/>
                </a:solidFill>
                <a:effectLst/>
                <a:latin typeface="Verdana"/>
                <a:ea typeface="+mn-ea"/>
                <a:cs typeface="Verdana"/>
              </a:rPr>
              <a:t>.</a:t>
            </a:r>
          </a:p>
        </p:txBody>
      </p:sp>
      <p:pic>
        <p:nvPicPr>
          <p:cNvPr id="14" name="Immagine 13" descr="flag_yellow_high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7574" y="5117923"/>
            <a:ext cx="697388" cy="461664"/>
          </a:xfrm>
          <a:prstGeom prst="rect">
            <a:avLst/>
          </a:prstGeom>
        </p:spPr>
      </p:pic>
      <p:pic>
        <p:nvPicPr>
          <p:cNvPr id="15" name="Immagine 14" descr="HSF Logo_MAIN-mono white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83853" y="360148"/>
            <a:ext cx="2379096" cy="17830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rgbClr val="5EB2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  <a:solidFill>
            <a:srgbClr val="5EB280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528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rgbClr val="46464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528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rgbClr val="46464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64646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64646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7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bg>
      <p:bgPr>
        <a:solidFill>
          <a:srgbClr val="FCD8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 userDrawn="1"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  <a:solidFill>
            <a:srgbClr val="FCD86C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528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rgbClr val="46464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528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rgbClr val="46464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64646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64646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75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bg>
      <p:bgPr>
        <a:solidFill>
          <a:srgbClr val="DE667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  <a:solidFill>
            <a:srgbClr val="DE667E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528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528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7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115" y="381000"/>
            <a:ext cx="6780923" cy="104438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98" y="1828800"/>
            <a:ext cx="8062141" cy="4208930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7893" y="6288741"/>
            <a:ext cx="188688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6630" y="6288741"/>
            <a:ext cx="49542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3150" y="6288741"/>
            <a:ext cx="492889" cy="365125"/>
          </a:xfrm>
        </p:spPr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9" name="Immagine 8" descr="HSF Logo_MAIN-color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6244" y="202375"/>
            <a:ext cx="1403769" cy="139063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  <a:solidFill>
            <a:schemeClr val="accent5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528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528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7115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6194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49729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10" name="Immagine 9" descr="HSF Logo_MAIN-color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6244" y="202375"/>
            <a:ext cx="1403769" cy="13906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9410" y="381000"/>
            <a:ext cx="6836629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552" y="1561914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552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8439" y="1572371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8439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05165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 descr="HSF Logo_MAIN-color.pn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6244" y="202375"/>
            <a:ext cx="1403769" cy="13906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Immagine 6" descr="HSF Logo_MAIN-color.png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6244" y="202375"/>
            <a:ext cx="1403769" cy="13906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5_Section Header"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  <a:solidFill>
            <a:schemeClr val="accent5"/>
          </a:solidFill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9529" y="2591360"/>
            <a:ext cx="5827166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528" y="3950354"/>
            <a:ext cx="5827167" cy="995761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89528" y="6288741"/>
            <a:ext cx="1887537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8624" y="6288741"/>
            <a:ext cx="523875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Immagine 6" descr="HSF Logo_MAIN-mono whit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528" y="360148"/>
            <a:ext cx="2379096" cy="1783065"/>
          </a:xfrm>
          <a:prstGeom prst="rect">
            <a:avLst/>
          </a:prstGeom>
        </p:spPr>
      </p:pic>
      <p:sp>
        <p:nvSpPr>
          <p:cNvPr id="9" name="CasellaDiTesto 8"/>
          <p:cNvSpPr txBox="1"/>
          <p:nvPr userDrawn="1"/>
        </p:nvSpPr>
        <p:spPr>
          <a:xfrm>
            <a:off x="389529" y="5031934"/>
            <a:ext cx="57083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kern="1200" dirty="0">
                <a:solidFill>
                  <a:srgbClr val="FFFFFF"/>
                </a:solidFill>
                <a:effectLst/>
                <a:latin typeface="Verdana"/>
                <a:ea typeface="+mn-ea"/>
                <a:cs typeface="Verdana"/>
              </a:rPr>
              <a:t>This project has received funding from the European Union's Horizon 2020 research and innovation programme under grant agreement N° 776708</a:t>
            </a:r>
            <a:r>
              <a:rPr lang="it-IT" sz="1050" kern="1200" dirty="0">
                <a:solidFill>
                  <a:srgbClr val="FFFFFF"/>
                </a:solidFill>
                <a:effectLst/>
                <a:latin typeface="Verdana"/>
                <a:ea typeface="+mn-ea"/>
                <a:cs typeface="Verdana"/>
              </a:rPr>
              <a:t>.</a:t>
            </a:r>
          </a:p>
        </p:txBody>
      </p:sp>
      <p:pic>
        <p:nvPicPr>
          <p:cNvPr id="10" name="Immagine 9" descr="flag_yellow_high.jp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3367" y="5031935"/>
            <a:ext cx="697388" cy="46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60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rgbClr val="63BC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  <a:solidFill>
            <a:srgbClr val="63BCD4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528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528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75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 userDrawn="1"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116" y="381000"/>
            <a:ext cx="6817202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244" y="1828800"/>
            <a:ext cx="8085074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7243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D140825E-4A15-4D39-8176-1F07E904CB30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526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258" y="6288741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93E4AAA4-6363-4581-962D-1ACCC2D600C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  <p:sldLayoutId id="2147483670" r:id="rId7"/>
    <p:sldLayoutId id="2147483681" r:id="rId8"/>
    <p:sldLayoutId id="2147483677" r:id="rId9"/>
    <p:sldLayoutId id="2147483678" r:id="rId10"/>
    <p:sldLayoutId id="2147483679" r:id="rId11"/>
    <p:sldLayoutId id="2147483680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tx1"/>
          </a:solidFill>
          <a:latin typeface="Verdana"/>
          <a:ea typeface="+mn-ea"/>
          <a:cs typeface="Verdana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tx1"/>
          </a:solidFill>
          <a:latin typeface="Verdana"/>
          <a:ea typeface="+mn-ea"/>
          <a:cs typeface="Verdana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Verdana"/>
          <a:ea typeface="+mn-ea"/>
          <a:cs typeface="Verdana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Verdana"/>
          <a:ea typeface="+mn-ea"/>
          <a:cs typeface="Verdana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tx1"/>
          </a:solidFill>
          <a:latin typeface="Verdana"/>
          <a:ea typeface="+mn-ea"/>
          <a:cs typeface="Verdana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tx1"/>
          </a:solidFill>
          <a:latin typeface="Verdana"/>
          <a:ea typeface="+mn-ea"/>
          <a:cs typeface="Verdana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tx1"/>
          </a:solidFill>
          <a:latin typeface="Verdana"/>
          <a:ea typeface="+mn-ea"/>
          <a:cs typeface="Verdana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tx1"/>
          </a:solidFill>
          <a:latin typeface="Verdana"/>
          <a:ea typeface="+mn-ea"/>
          <a:cs typeface="Verdana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tx1"/>
          </a:solidFill>
          <a:latin typeface="Verdana"/>
          <a:ea typeface="+mn-ea"/>
          <a:cs typeface="Verdana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30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29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tiff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05691" y="2714724"/>
            <a:ext cx="7457258" cy="1470025"/>
          </a:xfrm>
        </p:spPr>
        <p:txBody>
          <a:bodyPr/>
          <a:lstStyle/>
          <a:p>
            <a:r>
              <a:rPr lang="it-IT" sz="3000" dirty="0"/>
              <a:t>Innovative circular solutions and services for new business opportunities in the EU housing sector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270957" y="265642"/>
            <a:ext cx="5746666" cy="4624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2000" b="1" dirty="0">
                <a:solidFill>
                  <a:schemeClr val="bg1"/>
                </a:solidFill>
              </a:rPr>
              <a:t>CCHE Steering Board – </a:t>
            </a:r>
            <a:r>
              <a:rPr lang="it-IT" sz="2000" b="1" dirty="0" smtClean="0">
                <a:solidFill>
                  <a:schemeClr val="bg1"/>
                </a:solidFill>
              </a:rPr>
              <a:t>23</a:t>
            </a:r>
            <a:r>
              <a:rPr lang="it-IT" sz="2000" b="1" baseline="30000" dirty="0" smtClean="0">
                <a:solidFill>
                  <a:schemeClr val="bg1"/>
                </a:solidFill>
              </a:rPr>
              <a:t>rd</a:t>
            </a:r>
            <a:r>
              <a:rPr lang="it-IT" sz="2000" b="1" dirty="0" smtClean="0">
                <a:solidFill>
                  <a:schemeClr val="bg1"/>
                </a:solidFill>
              </a:rPr>
              <a:t> April 20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12551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3 Diagrama">
            <a:extLst>
              <a:ext uri="{FF2B5EF4-FFF2-40B4-BE49-F238E27FC236}">
                <a16:creationId xmlns:a16="http://schemas.microsoft.com/office/drawing/2014/main" id="{F4AEF0DA-8962-46BB-AD7D-6D58EA12D9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0772482"/>
              </p:ext>
            </p:extLst>
          </p:nvPr>
        </p:nvGraphicFramePr>
        <p:xfrm>
          <a:off x="494845" y="1037878"/>
          <a:ext cx="4084279" cy="2769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Grupo 10"/>
          <p:cNvGrpSpPr/>
          <p:nvPr/>
        </p:nvGrpSpPr>
        <p:grpSpPr>
          <a:xfrm>
            <a:off x="1844206" y="1804193"/>
            <a:ext cx="1385555" cy="1500445"/>
            <a:chOff x="8465658" y="2486335"/>
            <a:chExt cx="3797382" cy="4112260"/>
          </a:xfrm>
        </p:grpSpPr>
        <p:grpSp>
          <p:nvGrpSpPr>
            <p:cNvPr id="12" name="Grupo 11"/>
            <p:cNvGrpSpPr/>
            <p:nvPr/>
          </p:nvGrpSpPr>
          <p:grpSpPr>
            <a:xfrm>
              <a:off x="8465658" y="2782292"/>
              <a:ext cx="3797382" cy="3816303"/>
              <a:chOff x="8465658" y="2782292"/>
              <a:chExt cx="3797382" cy="3816303"/>
            </a:xfrm>
          </p:grpSpPr>
          <p:pic>
            <p:nvPicPr>
              <p:cNvPr id="14" name="Imagen 13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363829" y="3939235"/>
                <a:ext cx="899211" cy="847083"/>
              </a:xfrm>
              <a:prstGeom prst="rect">
                <a:avLst/>
              </a:prstGeom>
            </p:spPr>
          </p:pic>
          <p:pic>
            <p:nvPicPr>
              <p:cNvPr id="15" name="Imagen 14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661689" y="5629719"/>
                <a:ext cx="1105948" cy="924149"/>
              </a:xfrm>
              <a:prstGeom prst="rect">
                <a:avLst/>
              </a:prstGeom>
            </p:spPr>
          </p:pic>
          <p:pic>
            <p:nvPicPr>
              <p:cNvPr id="16" name="Imagen 15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65658" y="3889882"/>
                <a:ext cx="1034019" cy="922663"/>
              </a:xfrm>
              <a:prstGeom prst="rect">
                <a:avLst/>
              </a:prstGeom>
            </p:spPr>
          </p:pic>
          <p:pic>
            <p:nvPicPr>
              <p:cNvPr id="17" name="Imagen 16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007260" y="5625797"/>
                <a:ext cx="1023115" cy="972798"/>
              </a:xfrm>
              <a:prstGeom prst="rect">
                <a:avLst/>
              </a:prstGeom>
            </p:spPr>
          </p:pic>
          <p:pic>
            <p:nvPicPr>
              <p:cNvPr id="18" name="Imagen 17"/>
              <p:cNvPicPr>
                <a:picLocks noChangeAspect="1"/>
              </p:cNvPicPr>
              <p:nvPr/>
            </p:nvPicPr>
            <p:blipFill rotWithShape="1">
              <a:blip r:embed="rId11"/>
              <a:srcRect l="19656" t="13300"/>
              <a:stretch/>
            </p:blipFill>
            <p:spPr>
              <a:xfrm>
                <a:off x="9851213" y="2782292"/>
                <a:ext cx="1152269" cy="1099963"/>
              </a:xfrm>
              <a:prstGeom prst="rect">
                <a:avLst/>
              </a:prstGeom>
            </p:spPr>
          </p:pic>
          <p:pic>
            <p:nvPicPr>
              <p:cNvPr id="19" name="Imagen 18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443325" y="3885547"/>
                <a:ext cx="1968050" cy="1832322"/>
              </a:xfrm>
              <a:prstGeom prst="rect">
                <a:avLst/>
              </a:prstGeom>
            </p:spPr>
          </p:pic>
        </p:grpSp>
        <p:pic>
          <p:nvPicPr>
            <p:cNvPr id="13" name="Imagen 12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9374834" y="2486335"/>
              <a:ext cx="2105025" cy="390525"/>
            </a:xfrm>
            <a:prstGeom prst="rect">
              <a:avLst/>
            </a:prstGeom>
          </p:spPr>
        </p:pic>
      </p:grpSp>
      <p:sp>
        <p:nvSpPr>
          <p:cNvPr id="2" name="CuadroTexto 1"/>
          <p:cNvSpPr txBox="1"/>
          <p:nvPr/>
        </p:nvSpPr>
        <p:spPr>
          <a:xfrm>
            <a:off x="4626976" y="1085201"/>
            <a:ext cx="416893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100" dirty="0"/>
              <a:t>The HOUSEFUL Service will benefit the following stakeholders, which will be also involved in the co-creation process of HOUSEFUL solutions:</a:t>
            </a:r>
          </a:p>
          <a:p>
            <a:pPr algn="just"/>
            <a:endParaRPr lang="en-GB" sz="1100" dirty="0"/>
          </a:p>
          <a:p>
            <a:pPr algn="just"/>
            <a:r>
              <a:rPr lang="en-GB" sz="1400" dirty="0">
                <a:solidFill>
                  <a:srgbClr val="9797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 1</a:t>
            </a:r>
          </a:p>
          <a:p>
            <a:pPr algn="just"/>
            <a:r>
              <a:rPr lang="en-US" sz="1100" dirty="0"/>
              <a:t>To redesign new business models of the housing value chain from linear to circular economy that underpin new  services based on performance/functionality rather than ownership.</a:t>
            </a:r>
          </a:p>
          <a:p>
            <a:pPr algn="just"/>
            <a:endParaRPr lang="en-US" sz="1100" dirty="0"/>
          </a:p>
          <a:p>
            <a:pPr algn="just"/>
            <a:r>
              <a:rPr lang="en-GB" sz="1400" dirty="0">
                <a:solidFill>
                  <a:srgbClr val="FFE3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 2</a:t>
            </a:r>
          </a:p>
          <a:p>
            <a:pPr algn="just"/>
            <a:r>
              <a:rPr lang="en-US" sz="1100" dirty="0"/>
              <a:t>Need of a robust, standardized, reliable and day-to-day market usable methodology to quantify the degree of circularity of buildings considering the potential retrofit at different levels, both pre- and post-refurbishment, which could be used by stakeholders such as designers, promoters, financial institutions or dwellers.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29746" y="4143658"/>
            <a:ext cx="851212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solidFill>
                  <a:srgbClr val="F084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 3</a:t>
            </a:r>
          </a:p>
          <a:p>
            <a:pPr algn="just"/>
            <a:r>
              <a:rPr lang="en-US" sz="1100" dirty="0"/>
              <a:t>To guarantee the environmental, economic and social feasibility of different circular existing and innovative solutions (TRL 6 to 8) before final co-creation of services by applying a life cycle thinking approach</a:t>
            </a:r>
          </a:p>
          <a:p>
            <a:pPr algn="just"/>
            <a:endParaRPr lang="en-US" sz="1100" dirty="0"/>
          </a:p>
          <a:p>
            <a:pPr algn="just"/>
            <a:r>
              <a:rPr lang="en-GB" sz="1400" dirty="0">
                <a:solidFill>
                  <a:srgbClr val="7EC3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 4</a:t>
            </a:r>
          </a:p>
          <a:p>
            <a:pPr algn="just"/>
            <a:r>
              <a:rPr lang="en-US" sz="1100" dirty="0"/>
              <a:t>Overcoming cultural and social barriers for the effective co-creation and acceptance of new circular economy business opportunities designed for the circular management and use of water, waste, energy and material resources.</a:t>
            </a:r>
          </a:p>
          <a:p>
            <a:pPr algn="just"/>
            <a:endParaRPr lang="en-US" sz="1100" dirty="0"/>
          </a:p>
          <a:p>
            <a:pPr algn="just"/>
            <a:r>
              <a:rPr lang="en-GB" sz="1400" dirty="0">
                <a:solidFill>
                  <a:srgbClr val="84CF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 5</a:t>
            </a:r>
          </a:p>
          <a:p>
            <a:pPr algn="just"/>
            <a:r>
              <a:rPr lang="en-US" sz="1100" dirty="0"/>
              <a:t>Providing policy recommendations, guidelines and tools able to enable the current framework conditions in housing sector for a broader transition to a circular economy in the EU.</a:t>
            </a:r>
          </a:p>
          <a:p>
            <a:pPr algn="just"/>
            <a:endParaRPr lang="en-GB" sz="1100" dirty="0"/>
          </a:p>
        </p:txBody>
      </p:sp>
      <p:sp>
        <p:nvSpPr>
          <p:cNvPr id="20" name="Titolo 1">
            <a:extLst>
              <a:ext uri="{FF2B5EF4-FFF2-40B4-BE49-F238E27FC236}">
                <a16:creationId xmlns:a16="http://schemas.microsoft.com/office/drawing/2014/main" id="{D88CA77E-8487-4CEB-B905-4AFFE2801F2B}"/>
              </a:ext>
            </a:extLst>
          </p:cNvPr>
          <p:cNvSpPr txBox="1">
            <a:spLocks/>
          </p:cNvSpPr>
          <p:nvPr/>
        </p:nvSpPr>
        <p:spPr>
          <a:xfrm>
            <a:off x="203220" y="6183842"/>
            <a:ext cx="8619043" cy="4624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1200" b="1" dirty="0"/>
              <a:t>CCHE Steering Board 						 </a:t>
            </a:r>
            <a:r>
              <a:rPr lang="it-IT" sz="1200" b="1" dirty="0"/>
              <a:t>23rd April 2020</a:t>
            </a:r>
            <a:endParaRPr lang="it-IT" sz="1200" b="1" dirty="0"/>
          </a:p>
        </p:txBody>
      </p:sp>
    </p:spTree>
    <p:extLst>
      <p:ext uri="{BB962C8B-B14F-4D97-AF65-F5344CB8AC3E}">
        <p14:creationId xmlns:p14="http://schemas.microsoft.com/office/powerpoint/2010/main" val="584546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D88CA77E-8487-4CEB-B905-4AFFE2801F2B}"/>
              </a:ext>
            </a:extLst>
          </p:cNvPr>
          <p:cNvSpPr txBox="1">
            <a:spLocks/>
          </p:cNvSpPr>
          <p:nvPr/>
        </p:nvSpPr>
        <p:spPr>
          <a:xfrm>
            <a:off x="203220" y="6183842"/>
            <a:ext cx="8619043" cy="4624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1200" b="1" dirty="0"/>
              <a:t>CCHE Steering Board 						 </a:t>
            </a:r>
            <a:r>
              <a:rPr lang="it-IT" sz="1200" b="1" dirty="0"/>
              <a:t>23rd April 2020</a:t>
            </a:r>
            <a:endParaRPr lang="it-IT" sz="1200" b="1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383B70B-7308-446B-A755-A04062F182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944" y="1208497"/>
            <a:ext cx="3730416" cy="2548731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ADDEC4C9-DC50-4D34-9847-C8FCBC812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2537" y="2000828"/>
            <a:ext cx="1201483" cy="83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21 CuadroTexto">
            <a:extLst>
              <a:ext uri="{FF2B5EF4-FFF2-40B4-BE49-F238E27FC236}">
                <a16:creationId xmlns:a16="http://schemas.microsoft.com/office/drawing/2014/main" id="{4163975E-AE5E-49CA-AA61-75B2B18DD17E}"/>
              </a:ext>
            </a:extLst>
          </p:cNvPr>
          <p:cNvSpPr txBox="1"/>
          <p:nvPr/>
        </p:nvSpPr>
        <p:spPr>
          <a:xfrm>
            <a:off x="450469" y="4071498"/>
            <a:ext cx="8371794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b="1" dirty="0"/>
              <a:t>30% reduction </a:t>
            </a:r>
            <a:r>
              <a:rPr lang="en-GB" sz="1400" dirty="0"/>
              <a:t>of Waste destined to landfills.</a:t>
            </a:r>
            <a:r>
              <a:rPr lang="en-GB" sz="1400" b="1" dirty="0"/>
              <a:t> </a:t>
            </a:r>
            <a:endParaRPr lang="en-GB" sz="1400" dirty="0"/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GB" sz="1400" b="1" dirty="0"/>
              <a:t>50% improvement </a:t>
            </a:r>
            <a:r>
              <a:rPr lang="en-GB" sz="1400" dirty="0"/>
              <a:t>of non primary energy consumption and energy efficiency by passive and active measures. 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GB" sz="1400" b="1" dirty="0"/>
              <a:t>Best selection of materials </a:t>
            </a:r>
            <a:r>
              <a:rPr lang="en-GB" sz="1400" dirty="0"/>
              <a:t>for Efficient process and procedures and passive measures on Energy.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GB" sz="1400" b="1" dirty="0"/>
              <a:t>Minimising 50% of bio-waste</a:t>
            </a:r>
            <a:r>
              <a:rPr lang="en-GB" sz="1400" dirty="0"/>
              <a:t>. Once produced, &gt;</a:t>
            </a:r>
            <a:r>
              <a:rPr lang="en-GB" sz="1400" b="1" dirty="0"/>
              <a:t>95% recovery </a:t>
            </a:r>
            <a:r>
              <a:rPr lang="en-GB" sz="1400" dirty="0"/>
              <a:t>by efficient separation and biogas production.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n-GB" sz="1400" b="1" dirty="0"/>
              <a:t>Recycling &gt;90%</a:t>
            </a:r>
            <a:r>
              <a:rPr lang="en-GB" sz="1400" dirty="0"/>
              <a:t> of rainwater, greywater and black-water for production of reclaimed water and biogas.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High </a:t>
            </a:r>
            <a:r>
              <a:rPr lang="en-GB" sz="1400" b="1" dirty="0"/>
              <a:t>quality compost </a:t>
            </a:r>
            <a:r>
              <a:rPr lang="en-GB" sz="1400" dirty="0"/>
              <a:t>from digestate.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Alternative </a:t>
            </a:r>
            <a:r>
              <a:rPr lang="en-GB" sz="1400" b="1" dirty="0"/>
              <a:t>CHP from biogas </a:t>
            </a:r>
            <a:r>
              <a:rPr lang="en-GB" sz="1400" dirty="0"/>
              <a:t>at home level.</a:t>
            </a:r>
          </a:p>
        </p:txBody>
      </p:sp>
      <p:sp>
        <p:nvSpPr>
          <p:cNvPr id="14" name="21 CuadroTexto">
            <a:extLst>
              <a:ext uri="{FF2B5EF4-FFF2-40B4-BE49-F238E27FC236}">
                <a16:creationId xmlns:a16="http://schemas.microsoft.com/office/drawing/2014/main" id="{13B1E851-55C5-48D8-A1DA-78E35F4433FB}"/>
              </a:ext>
            </a:extLst>
          </p:cNvPr>
          <p:cNvSpPr txBox="1"/>
          <p:nvPr/>
        </p:nvSpPr>
        <p:spPr>
          <a:xfrm>
            <a:off x="488751" y="3647006"/>
            <a:ext cx="1993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s-ES" sz="1600" b="1" dirty="0"/>
              <a:t>MAIN OUTPUTS:</a:t>
            </a:r>
            <a:endParaRPr lang="es-ES" sz="1600" dirty="0"/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7EA45FBF-7622-42DE-8D8C-1884D5F0A0CE}"/>
              </a:ext>
            </a:extLst>
          </p:cNvPr>
          <p:cNvSpPr txBox="1">
            <a:spLocks/>
          </p:cNvSpPr>
          <p:nvPr/>
        </p:nvSpPr>
        <p:spPr>
          <a:xfrm>
            <a:off x="1687645" y="349310"/>
            <a:ext cx="2875649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/>
              <a:t>Main goal and scope</a:t>
            </a:r>
            <a:br>
              <a:rPr lang="it-IT" sz="2000" dirty="0"/>
            </a:b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812236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2"/>
          <p:cNvSpPr txBox="1">
            <a:spLocks/>
          </p:cNvSpPr>
          <p:nvPr/>
        </p:nvSpPr>
        <p:spPr>
          <a:xfrm>
            <a:off x="2352214" y="2647710"/>
            <a:ext cx="3658114" cy="25738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2000" kern="1200" cap="none" baseline="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400" kern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9pPr>
          </a:lstStyle>
          <a:p>
            <a:pPr indent="271463" algn="ctr">
              <a:spcAft>
                <a:spcPts val="1200"/>
              </a:spcAft>
            </a:pPr>
            <a:r>
              <a:rPr lang="en-GB" dirty="0" smtClean="0"/>
              <a:t>Thank you!</a:t>
            </a:r>
          </a:p>
          <a:p>
            <a:pPr indent="271463" algn="ctr">
              <a:spcAft>
                <a:spcPts val="1200"/>
              </a:spcAft>
            </a:pPr>
            <a:r>
              <a:rPr lang="en-GB" dirty="0" smtClean="0"/>
              <a:t>Daniel </a:t>
            </a:r>
            <a:r>
              <a:rPr lang="en-GB" dirty="0"/>
              <a:t>Checa Alias</a:t>
            </a:r>
          </a:p>
          <a:p>
            <a:pPr indent="271463" algn="ctr">
              <a:spcAft>
                <a:spcPts val="1200"/>
              </a:spcAft>
            </a:pPr>
            <a:r>
              <a:rPr lang="es-ES" dirty="0"/>
              <a:t>dcheca@leitat.org</a:t>
            </a:r>
          </a:p>
        </p:txBody>
      </p:sp>
    </p:spTree>
    <p:extLst>
      <p:ext uri="{BB962C8B-B14F-4D97-AF65-F5344CB8AC3E}">
        <p14:creationId xmlns:p14="http://schemas.microsoft.com/office/powerpoint/2010/main" val="1363006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6539" y="1092200"/>
            <a:ext cx="3530539" cy="829235"/>
          </a:xfrm>
        </p:spPr>
        <p:txBody>
          <a:bodyPr/>
          <a:lstStyle/>
          <a:p>
            <a:r>
              <a:rPr lang="it-IT" dirty="0"/>
              <a:t>Content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6539" y="2294467"/>
            <a:ext cx="5655672" cy="2573866"/>
          </a:xfrm>
        </p:spPr>
        <p:txBody>
          <a:bodyPr>
            <a:normAutofit/>
          </a:bodyPr>
          <a:lstStyle/>
          <a:p>
            <a:pPr lvl="0" indent="271463">
              <a:spcAft>
                <a:spcPts val="1200"/>
              </a:spcAft>
              <a:buFont typeface="Arial" pitchFamily="34" charset="0"/>
              <a:buChar char="•"/>
            </a:pPr>
            <a:r>
              <a:rPr lang="es-ES" dirty="0"/>
              <a:t>General </a:t>
            </a:r>
            <a:r>
              <a:rPr lang="es-ES" dirty="0" err="1"/>
              <a:t>project</a:t>
            </a:r>
            <a:r>
              <a:rPr lang="es-ES" dirty="0"/>
              <a:t> </a:t>
            </a:r>
            <a:r>
              <a:rPr lang="es-ES" dirty="0" err="1"/>
              <a:t>information</a:t>
            </a:r>
            <a:endParaRPr lang="es-ES" dirty="0"/>
          </a:p>
          <a:p>
            <a:pPr lvl="0" indent="271463">
              <a:spcAft>
                <a:spcPts val="1200"/>
              </a:spcAft>
              <a:buFont typeface="Arial" pitchFamily="34" charset="0"/>
              <a:buChar char="•"/>
            </a:pPr>
            <a:r>
              <a:rPr lang="es-ES" dirty="0" err="1"/>
              <a:t>Background</a:t>
            </a:r>
            <a:endParaRPr lang="es-ES" dirty="0"/>
          </a:p>
          <a:p>
            <a:pPr lvl="0" indent="271463">
              <a:spcAft>
                <a:spcPts val="1200"/>
              </a:spcAft>
              <a:buFont typeface="Arial" pitchFamily="34" charset="0"/>
              <a:buChar char="•"/>
            </a:pPr>
            <a:r>
              <a:rPr lang="es-ES" dirty="0" err="1"/>
              <a:t>Main</a:t>
            </a:r>
            <a:r>
              <a:rPr lang="es-ES" dirty="0"/>
              <a:t> </a:t>
            </a:r>
            <a:r>
              <a:rPr lang="es-ES" dirty="0" err="1"/>
              <a:t>goal</a:t>
            </a:r>
            <a:r>
              <a:rPr lang="es-ES" dirty="0"/>
              <a:t> and </a:t>
            </a:r>
            <a:r>
              <a:rPr lang="es-ES" dirty="0" err="1"/>
              <a:t>scope</a:t>
            </a:r>
            <a:endParaRPr lang="es-ES" dirty="0"/>
          </a:p>
          <a:p>
            <a:pPr indent="271463">
              <a:spcAft>
                <a:spcPts val="1200"/>
              </a:spcAft>
              <a:buFont typeface="Arial" pitchFamily="34" charset="0"/>
              <a:buChar char="•"/>
            </a:pPr>
            <a:r>
              <a:rPr lang="en-GB" dirty="0" smtClean="0"/>
              <a:t>WP </a:t>
            </a:r>
            <a:r>
              <a:rPr lang="en-GB" dirty="0"/>
              <a:t>structure and tasks review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3006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96351" y="349310"/>
            <a:ext cx="6780923" cy="1044388"/>
          </a:xfrm>
        </p:spPr>
        <p:txBody>
          <a:bodyPr/>
          <a:lstStyle/>
          <a:p>
            <a:r>
              <a:rPr lang="it-IT" sz="2000" dirty="0"/>
              <a:t>General project information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0DAC1646-5959-4C95-8B5F-38DB49FCBDB1}"/>
              </a:ext>
            </a:extLst>
          </p:cNvPr>
          <p:cNvSpPr txBox="1">
            <a:spLocks/>
          </p:cNvSpPr>
          <p:nvPr/>
        </p:nvSpPr>
        <p:spPr>
          <a:xfrm>
            <a:off x="203220" y="6183842"/>
            <a:ext cx="8619043" cy="4624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1200" b="1" dirty="0"/>
              <a:t>CCHE Steering Board 						       23rd April </a:t>
            </a:r>
            <a:r>
              <a:rPr lang="it-IT" sz="1200" b="1" dirty="0" smtClean="0"/>
              <a:t>2020</a:t>
            </a:r>
            <a:endParaRPr lang="it-IT" sz="1200" b="1" dirty="0"/>
          </a:p>
        </p:txBody>
      </p:sp>
      <p:pic>
        <p:nvPicPr>
          <p:cNvPr id="7" name="16 Imagen">
            <a:extLst>
              <a:ext uri="{FF2B5EF4-FFF2-40B4-BE49-F238E27FC236}">
                <a16:creationId xmlns:a16="http://schemas.microsoft.com/office/drawing/2014/main" id="{539AB13F-96C9-42E8-A5AD-7EF6F5F0F0ED}"/>
              </a:ext>
            </a:extLst>
          </p:cNvPr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81252" y="2370319"/>
            <a:ext cx="5871507" cy="363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21 CuadroTexto">
            <a:extLst>
              <a:ext uri="{FF2B5EF4-FFF2-40B4-BE49-F238E27FC236}">
                <a16:creationId xmlns:a16="http://schemas.microsoft.com/office/drawing/2014/main" id="{30A84619-E8EE-4F6B-9419-F3DC47B559EF}"/>
              </a:ext>
            </a:extLst>
          </p:cNvPr>
          <p:cNvSpPr txBox="1"/>
          <p:nvPr/>
        </p:nvSpPr>
        <p:spPr>
          <a:xfrm>
            <a:off x="5192288" y="2112736"/>
            <a:ext cx="405621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</a:pPr>
            <a:r>
              <a:rPr lang="es-ES" sz="1400" b="1" dirty="0"/>
              <a:t>- 54 </a:t>
            </a:r>
            <a:r>
              <a:rPr lang="es-ES" sz="1400" b="1" dirty="0" err="1"/>
              <a:t>Months</a:t>
            </a:r>
            <a:r>
              <a:rPr lang="es-ES" sz="1400" b="1" dirty="0"/>
              <a:t> </a:t>
            </a:r>
            <a:r>
              <a:rPr lang="es-ES" sz="1400" b="1" dirty="0" err="1"/>
              <a:t>duration</a:t>
            </a:r>
            <a:r>
              <a:rPr lang="es-ES" sz="1400" b="1" dirty="0"/>
              <a:t> </a:t>
            </a:r>
          </a:p>
          <a:p>
            <a:pPr marL="177800" indent="-177800">
              <a:spcAft>
                <a:spcPts val="1200"/>
              </a:spcAft>
            </a:pPr>
            <a:r>
              <a:rPr lang="es-ES" sz="1400" dirty="0"/>
              <a:t>  (1</a:t>
            </a:r>
            <a:r>
              <a:rPr lang="es-ES" sz="1400" baseline="30000" dirty="0"/>
              <a:t>st</a:t>
            </a:r>
            <a:r>
              <a:rPr lang="es-ES" sz="1400" dirty="0"/>
              <a:t> </a:t>
            </a:r>
            <a:r>
              <a:rPr lang="es-ES" sz="1400" dirty="0" err="1"/>
              <a:t>May</a:t>
            </a:r>
            <a:r>
              <a:rPr lang="es-ES" sz="1400" dirty="0"/>
              <a:t> 2018 – 31</a:t>
            </a:r>
            <a:r>
              <a:rPr lang="es-ES" sz="1400" baseline="30000" dirty="0"/>
              <a:t>st</a:t>
            </a:r>
            <a:r>
              <a:rPr lang="es-ES" sz="1400" dirty="0"/>
              <a:t> </a:t>
            </a:r>
            <a:r>
              <a:rPr lang="es-ES" sz="1400" dirty="0" err="1"/>
              <a:t>December</a:t>
            </a:r>
            <a:r>
              <a:rPr lang="es-ES" sz="1400" dirty="0"/>
              <a:t> 2022)</a:t>
            </a:r>
          </a:p>
          <a:p>
            <a:pPr marL="177800" indent="-177800">
              <a:spcAft>
                <a:spcPts val="1200"/>
              </a:spcAft>
            </a:pPr>
            <a:r>
              <a:rPr lang="es-ES" sz="1400" b="1" dirty="0"/>
              <a:t> - 16 </a:t>
            </a:r>
            <a:r>
              <a:rPr lang="es-ES" sz="1400" b="1" dirty="0" err="1"/>
              <a:t>partners</a:t>
            </a:r>
            <a:r>
              <a:rPr lang="es-ES" sz="1400" b="1" dirty="0"/>
              <a:t> – 8 </a:t>
            </a:r>
            <a:r>
              <a:rPr lang="es-ES" sz="1400" b="1" dirty="0" err="1"/>
              <a:t>countries</a:t>
            </a:r>
            <a:endParaRPr lang="es-ES" sz="1400" b="1" dirty="0"/>
          </a:p>
          <a:p>
            <a:pPr marL="177800" indent="-177800">
              <a:spcAft>
                <a:spcPts val="600"/>
              </a:spcAft>
            </a:pPr>
            <a:r>
              <a:rPr lang="es-ES" sz="1400" b="1" dirty="0"/>
              <a:t> - Budget: 8,535,247€</a:t>
            </a:r>
            <a:endParaRPr lang="es-ES" sz="1600" dirty="0"/>
          </a:p>
        </p:txBody>
      </p:sp>
      <p:sp>
        <p:nvSpPr>
          <p:cNvPr id="9" name="21 CuadroTexto">
            <a:extLst>
              <a:ext uri="{FF2B5EF4-FFF2-40B4-BE49-F238E27FC236}">
                <a16:creationId xmlns:a16="http://schemas.microsoft.com/office/drawing/2014/main" id="{3FF6A1AB-729E-4BA4-AE5D-CB4FB4FF3DAD}"/>
              </a:ext>
            </a:extLst>
          </p:cNvPr>
          <p:cNvSpPr txBox="1"/>
          <p:nvPr/>
        </p:nvSpPr>
        <p:spPr>
          <a:xfrm>
            <a:off x="1739339" y="1397976"/>
            <a:ext cx="6525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s-ES" sz="1400" b="1" dirty="0" err="1"/>
              <a:t>Topic</a:t>
            </a:r>
            <a:r>
              <a:rPr lang="es-ES" sz="1400" b="1" dirty="0"/>
              <a:t> H2020-CIRC-01-2016-2017: </a:t>
            </a:r>
            <a:r>
              <a:rPr lang="es-ES" sz="1400" dirty="0" err="1"/>
              <a:t>Systemic</a:t>
            </a:r>
            <a:r>
              <a:rPr lang="es-ES" sz="1400" dirty="0"/>
              <a:t>, eco-</a:t>
            </a:r>
            <a:r>
              <a:rPr lang="es-ES" sz="1400" dirty="0" err="1"/>
              <a:t>innovative</a:t>
            </a:r>
            <a:r>
              <a:rPr lang="es-ES" sz="1400" dirty="0"/>
              <a:t> </a:t>
            </a:r>
            <a:r>
              <a:rPr lang="es-ES" sz="1400" dirty="0" err="1"/>
              <a:t>approaches</a:t>
            </a:r>
            <a:r>
              <a:rPr lang="es-ES" sz="1400" dirty="0"/>
              <a:t> </a:t>
            </a:r>
            <a:r>
              <a:rPr lang="es-ES" sz="1400" dirty="0" err="1"/>
              <a:t>for</a:t>
            </a:r>
            <a:r>
              <a:rPr lang="es-ES" sz="1400" dirty="0"/>
              <a:t> </a:t>
            </a:r>
            <a:r>
              <a:rPr lang="es-ES" sz="1400" dirty="0" err="1"/>
              <a:t>the</a:t>
            </a:r>
            <a:r>
              <a:rPr lang="es-ES" sz="1400" dirty="0"/>
              <a:t> circular </a:t>
            </a:r>
            <a:r>
              <a:rPr lang="es-ES" sz="1400" dirty="0" err="1"/>
              <a:t>economy</a:t>
            </a:r>
            <a:r>
              <a:rPr lang="es-ES" sz="1400" dirty="0"/>
              <a:t>: </a:t>
            </a:r>
            <a:r>
              <a:rPr lang="es-ES" sz="1400" dirty="0" err="1"/>
              <a:t>large-scale</a:t>
            </a:r>
            <a:r>
              <a:rPr lang="es-ES" sz="1400" dirty="0"/>
              <a:t> </a:t>
            </a:r>
            <a:r>
              <a:rPr lang="es-ES" sz="1400" dirty="0" err="1"/>
              <a:t>demonstration</a:t>
            </a:r>
            <a:r>
              <a:rPr lang="es-ES" sz="1400" dirty="0"/>
              <a:t> </a:t>
            </a:r>
            <a:r>
              <a:rPr lang="es-ES" sz="1400" dirty="0" err="1"/>
              <a:t>projects</a:t>
            </a:r>
            <a:r>
              <a:rPr lang="es-ES" sz="1400" dirty="0"/>
              <a:t> 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042349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0DAC1646-5959-4C95-8B5F-38DB49FCBDB1}"/>
              </a:ext>
            </a:extLst>
          </p:cNvPr>
          <p:cNvSpPr txBox="1">
            <a:spLocks/>
          </p:cNvSpPr>
          <p:nvPr/>
        </p:nvSpPr>
        <p:spPr>
          <a:xfrm>
            <a:off x="203220" y="6183842"/>
            <a:ext cx="8619043" cy="4624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1200" b="1" dirty="0"/>
              <a:t>CCHE Steering Board 						 </a:t>
            </a:r>
            <a:r>
              <a:rPr lang="it-IT" sz="1200" b="1" dirty="0"/>
              <a:t>23rd April 2020</a:t>
            </a:r>
            <a:endParaRPr lang="it-IT" sz="1200" b="1" dirty="0"/>
          </a:p>
        </p:txBody>
      </p:sp>
      <p:sp>
        <p:nvSpPr>
          <p:cNvPr id="9" name="21 CuadroTexto">
            <a:extLst>
              <a:ext uri="{FF2B5EF4-FFF2-40B4-BE49-F238E27FC236}">
                <a16:creationId xmlns:a16="http://schemas.microsoft.com/office/drawing/2014/main" id="{3FF6A1AB-729E-4BA4-AE5D-CB4FB4FF3DAD}"/>
              </a:ext>
            </a:extLst>
          </p:cNvPr>
          <p:cNvSpPr txBox="1"/>
          <p:nvPr/>
        </p:nvSpPr>
        <p:spPr>
          <a:xfrm>
            <a:off x="450469" y="4071498"/>
            <a:ext cx="8371794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1" dirty="0"/>
              <a:t>10-15% </a:t>
            </a:r>
            <a:r>
              <a:rPr lang="es-ES" sz="1400" dirty="0" err="1"/>
              <a:t>of</a:t>
            </a:r>
            <a:r>
              <a:rPr lang="es-ES" sz="1400" dirty="0"/>
              <a:t> </a:t>
            </a:r>
            <a:r>
              <a:rPr lang="es-ES" sz="1400" dirty="0" err="1"/>
              <a:t>building</a:t>
            </a:r>
            <a:r>
              <a:rPr lang="es-ES" sz="1400" dirty="0"/>
              <a:t> material </a:t>
            </a:r>
            <a:r>
              <a:rPr lang="es-ES" sz="1400" dirty="0" err="1"/>
              <a:t>is</a:t>
            </a:r>
            <a:r>
              <a:rPr lang="es-ES" sz="1400" dirty="0"/>
              <a:t> </a:t>
            </a:r>
            <a:r>
              <a:rPr lang="es-ES" sz="1400" b="1" dirty="0" err="1"/>
              <a:t>wasted</a:t>
            </a:r>
            <a:r>
              <a:rPr lang="es-ES" sz="1400" b="1" dirty="0"/>
              <a:t> </a:t>
            </a:r>
            <a:r>
              <a:rPr lang="es-ES" sz="1400" b="1" dirty="0" err="1"/>
              <a:t>during</a:t>
            </a:r>
            <a:r>
              <a:rPr lang="es-ES" sz="1400" b="1" dirty="0"/>
              <a:t> </a:t>
            </a:r>
            <a:r>
              <a:rPr lang="es-ES" sz="1400" b="1" dirty="0" err="1"/>
              <a:t>construction</a:t>
            </a:r>
            <a:r>
              <a:rPr lang="es-ES" sz="1400" dirty="0"/>
              <a:t>;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1" dirty="0"/>
              <a:t>50% </a:t>
            </a:r>
            <a:r>
              <a:rPr lang="es-ES" sz="1400" dirty="0" err="1"/>
              <a:t>of</a:t>
            </a:r>
            <a:r>
              <a:rPr lang="es-ES" sz="1400" dirty="0"/>
              <a:t> </a:t>
            </a:r>
            <a:r>
              <a:rPr lang="es-ES" sz="1400" dirty="0" err="1"/>
              <a:t>residential</a:t>
            </a:r>
            <a:r>
              <a:rPr lang="es-ES" sz="1400" dirty="0"/>
              <a:t> </a:t>
            </a:r>
            <a:r>
              <a:rPr lang="es-ES" sz="1400" dirty="0" err="1"/>
              <a:t>dwellers</a:t>
            </a:r>
            <a:r>
              <a:rPr lang="es-ES" sz="1400" dirty="0"/>
              <a:t> </a:t>
            </a:r>
            <a:r>
              <a:rPr lang="es-ES" sz="1400" dirty="0" err="1"/>
              <a:t>report</a:t>
            </a:r>
            <a:r>
              <a:rPr lang="es-ES" sz="1400" dirty="0"/>
              <a:t> living in </a:t>
            </a:r>
            <a:r>
              <a:rPr lang="es-ES" sz="1400" b="1" dirty="0" err="1"/>
              <a:t>too</a:t>
            </a:r>
            <a:r>
              <a:rPr lang="es-ES" sz="1400" b="1" dirty="0"/>
              <a:t> </a:t>
            </a:r>
            <a:r>
              <a:rPr lang="es-ES" sz="1400" b="1" dirty="0" err="1"/>
              <a:t>much</a:t>
            </a:r>
            <a:r>
              <a:rPr lang="es-ES" sz="1400" b="1" dirty="0"/>
              <a:t> </a:t>
            </a:r>
            <a:r>
              <a:rPr lang="es-ES" sz="1400" b="1" dirty="0" err="1"/>
              <a:t>space</a:t>
            </a:r>
            <a:endParaRPr lang="es-ES" sz="1400" b="1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1" dirty="0"/>
              <a:t>20-40% </a:t>
            </a:r>
            <a:r>
              <a:rPr lang="es-ES" sz="1400" b="1" dirty="0" err="1"/>
              <a:t>of</a:t>
            </a:r>
            <a:r>
              <a:rPr lang="es-ES" sz="1400" b="1" dirty="0"/>
              <a:t> </a:t>
            </a:r>
            <a:r>
              <a:rPr lang="es-ES" sz="1400" b="1" dirty="0" err="1"/>
              <a:t>energy</a:t>
            </a:r>
            <a:r>
              <a:rPr lang="es-ES" sz="1400" b="1" dirty="0"/>
              <a:t> </a:t>
            </a:r>
            <a:r>
              <a:rPr lang="es-ES" sz="1400" dirty="0"/>
              <a:t>in </a:t>
            </a:r>
            <a:r>
              <a:rPr lang="es-ES" sz="1400" dirty="0" err="1"/>
              <a:t>existing</a:t>
            </a:r>
            <a:r>
              <a:rPr lang="es-ES" sz="1400" dirty="0"/>
              <a:t> </a:t>
            </a:r>
            <a:r>
              <a:rPr lang="es-ES" sz="1400" dirty="0" err="1"/>
              <a:t>buildings</a:t>
            </a:r>
            <a:r>
              <a:rPr lang="es-ES" sz="1400" dirty="0"/>
              <a:t> can be </a:t>
            </a:r>
            <a:r>
              <a:rPr lang="es-ES" sz="1400" b="1" dirty="0" err="1"/>
              <a:t>profitable</a:t>
            </a:r>
            <a:r>
              <a:rPr lang="es-ES" sz="1400" b="1" dirty="0"/>
              <a:t> </a:t>
            </a:r>
            <a:r>
              <a:rPr lang="es-ES" sz="1400" b="1" dirty="0" err="1"/>
              <a:t>conserved</a:t>
            </a:r>
            <a:endParaRPr lang="es-ES" sz="1400" b="1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1" dirty="0" err="1"/>
              <a:t>Electricity</a:t>
            </a:r>
            <a:r>
              <a:rPr lang="es-ES" sz="1400" b="1" dirty="0"/>
              <a:t> </a:t>
            </a:r>
            <a:r>
              <a:rPr lang="es-ES" sz="1400" b="1" dirty="0" err="1"/>
              <a:t>consumption</a:t>
            </a:r>
            <a:r>
              <a:rPr lang="es-ES" sz="1400" b="1" dirty="0"/>
              <a:t> </a:t>
            </a:r>
            <a:r>
              <a:rPr lang="es-ES" sz="1400" dirty="0"/>
              <a:t>per </a:t>
            </a:r>
            <a:r>
              <a:rPr lang="es-ES" sz="1400" dirty="0" err="1"/>
              <a:t>capita</a:t>
            </a:r>
            <a:r>
              <a:rPr lang="es-ES" sz="1400" dirty="0"/>
              <a:t> in </a:t>
            </a:r>
            <a:r>
              <a:rPr lang="es-ES" sz="1400" dirty="0" err="1"/>
              <a:t>the</a:t>
            </a:r>
            <a:r>
              <a:rPr lang="es-ES" sz="1400" dirty="0"/>
              <a:t> </a:t>
            </a:r>
            <a:r>
              <a:rPr lang="es-ES" sz="1400" dirty="0" err="1"/>
              <a:t>residential</a:t>
            </a:r>
            <a:r>
              <a:rPr lang="es-ES" sz="1400" dirty="0"/>
              <a:t> sector in </a:t>
            </a:r>
            <a:r>
              <a:rPr lang="es-ES" sz="1400" dirty="0" err="1"/>
              <a:t>the</a:t>
            </a:r>
            <a:r>
              <a:rPr lang="es-ES" sz="1400" dirty="0"/>
              <a:t> EU-28 in 2014 </a:t>
            </a:r>
            <a:r>
              <a:rPr lang="es-ES" sz="1400" dirty="0" err="1"/>
              <a:t>was</a:t>
            </a:r>
            <a:r>
              <a:rPr lang="es-ES" sz="1400" dirty="0"/>
              <a:t> </a:t>
            </a:r>
            <a:r>
              <a:rPr lang="es-ES" sz="1400" b="1" dirty="0"/>
              <a:t>1.5MWh per </a:t>
            </a:r>
            <a:r>
              <a:rPr lang="es-ES" sz="1400" b="1" dirty="0" err="1"/>
              <a:t>capita</a:t>
            </a:r>
            <a:r>
              <a:rPr lang="es-ES" sz="1400" dirty="0"/>
              <a:t> (1549 kWh)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1" dirty="0"/>
              <a:t>173 kg </a:t>
            </a:r>
            <a:r>
              <a:rPr lang="es-ES" sz="1400" b="1" dirty="0" err="1"/>
              <a:t>of</a:t>
            </a:r>
            <a:r>
              <a:rPr lang="es-ES" sz="1400" b="1" dirty="0"/>
              <a:t> </a:t>
            </a:r>
            <a:r>
              <a:rPr lang="es-ES" sz="1400" b="1" dirty="0" err="1"/>
              <a:t>food</a:t>
            </a:r>
            <a:r>
              <a:rPr lang="es-ES" sz="1400" b="1" dirty="0"/>
              <a:t> </a:t>
            </a:r>
            <a:r>
              <a:rPr lang="es-ES" sz="1400" b="1" dirty="0" err="1"/>
              <a:t>waste</a:t>
            </a:r>
            <a:r>
              <a:rPr lang="es-ES" sz="1400" b="1" dirty="0"/>
              <a:t> </a:t>
            </a:r>
            <a:r>
              <a:rPr lang="es-ES" sz="1400" dirty="0" err="1"/>
              <a:t>production</a:t>
            </a:r>
            <a:r>
              <a:rPr lang="es-ES" sz="1400" dirty="0"/>
              <a:t> per </a:t>
            </a:r>
            <a:r>
              <a:rPr lang="es-ES" sz="1400" dirty="0" err="1"/>
              <a:t>person</a:t>
            </a:r>
            <a:r>
              <a:rPr lang="es-ES" sz="1400" dirty="0"/>
              <a:t> and </a:t>
            </a:r>
            <a:r>
              <a:rPr lang="es-ES" sz="1400" dirty="0" err="1"/>
              <a:t>year</a:t>
            </a:r>
            <a:r>
              <a:rPr lang="es-ES" sz="1400" dirty="0"/>
              <a:t>, </a:t>
            </a:r>
            <a:r>
              <a:rPr lang="es-ES" sz="1400" b="1" dirty="0" err="1"/>
              <a:t>externally</a:t>
            </a:r>
            <a:r>
              <a:rPr lang="es-ES" sz="1400" b="1" dirty="0"/>
              <a:t> </a:t>
            </a:r>
            <a:r>
              <a:rPr lang="es-ES" sz="1400" b="1" dirty="0" err="1"/>
              <a:t>managed</a:t>
            </a:r>
            <a:endParaRPr lang="es-ES" sz="1400" b="1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b="1" dirty="0"/>
              <a:t>80-150L </a:t>
            </a:r>
            <a:r>
              <a:rPr lang="es-ES" sz="1400" b="1" dirty="0" err="1"/>
              <a:t>wastewater</a:t>
            </a:r>
            <a:r>
              <a:rPr lang="es-ES" sz="1400" b="1" dirty="0"/>
              <a:t> </a:t>
            </a:r>
            <a:r>
              <a:rPr lang="es-ES" sz="1400" dirty="0" err="1"/>
              <a:t>production</a:t>
            </a:r>
            <a:r>
              <a:rPr lang="es-ES" sz="1400" dirty="0"/>
              <a:t> at </a:t>
            </a:r>
            <a:r>
              <a:rPr lang="es-ES" sz="1400" dirty="0" err="1"/>
              <a:t>household</a:t>
            </a:r>
            <a:r>
              <a:rPr lang="es-ES" sz="1400" dirty="0"/>
              <a:t> </a:t>
            </a:r>
            <a:r>
              <a:rPr lang="es-ES" sz="1400" dirty="0" err="1"/>
              <a:t>level</a:t>
            </a:r>
            <a:r>
              <a:rPr lang="es-ES" sz="1400" dirty="0"/>
              <a:t> </a:t>
            </a:r>
            <a:r>
              <a:rPr lang="es-ES" sz="1400" b="1" dirty="0"/>
              <a:t>per </a:t>
            </a:r>
            <a:r>
              <a:rPr lang="es-ES" sz="1400" b="1" dirty="0" err="1"/>
              <a:t>capita</a:t>
            </a:r>
            <a:r>
              <a:rPr lang="es-ES" sz="1400" b="1" dirty="0"/>
              <a:t> and </a:t>
            </a:r>
            <a:r>
              <a:rPr lang="es-ES" sz="1400" b="1" dirty="0" err="1"/>
              <a:t>day</a:t>
            </a:r>
            <a:endParaRPr lang="es-ES" sz="1400" b="1" dirty="0"/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400" dirty="0"/>
              <a:t>54% </a:t>
            </a:r>
            <a:r>
              <a:rPr lang="es-ES" sz="1400" dirty="0" err="1"/>
              <a:t>of</a:t>
            </a:r>
            <a:r>
              <a:rPr lang="es-ES" sz="1400" dirty="0"/>
              <a:t> </a:t>
            </a:r>
            <a:r>
              <a:rPr lang="es-ES" sz="1400" b="1" dirty="0" err="1"/>
              <a:t>demolition</a:t>
            </a:r>
            <a:r>
              <a:rPr lang="es-ES" sz="1400" b="1" dirty="0"/>
              <a:t> </a:t>
            </a:r>
            <a:r>
              <a:rPr lang="es-ES" sz="1400" b="1" dirty="0" err="1"/>
              <a:t>materials</a:t>
            </a:r>
            <a:r>
              <a:rPr lang="es-ES" sz="1400" b="1" dirty="0"/>
              <a:t> landfilled</a:t>
            </a:r>
            <a:r>
              <a:rPr lang="es-ES" sz="1400" dirty="0"/>
              <a:t>, </a:t>
            </a:r>
            <a:r>
              <a:rPr lang="es-ES" sz="1400" dirty="0" err="1"/>
              <a:t>while</a:t>
            </a:r>
            <a:r>
              <a:rPr lang="es-ES" sz="1400" dirty="0"/>
              <a:t> </a:t>
            </a:r>
            <a:r>
              <a:rPr lang="es-ES" sz="1400" dirty="0" err="1"/>
              <a:t>some</a:t>
            </a:r>
            <a:r>
              <a:rPr lang="es-ES" sz="1400" dirty="0"/>
              <a:t> </a:t>
            </a:r>
            <a:r>
              <a:rPr lang="es-ES" sz="1400" dirty="0" err="1"/>
              <a:t>countries</a:t>
            </a:r>
            <a:r>
              <a:rPr lang="es-ES" sz="1400" dirty="0"/>
              <a:t> </a:t>
            </a:r>
            <a:r>
              <a:rPr lang="es-ES" sz="1400" dirty="0" err="1"/>
              <a:t>only</a:t>
            </a:r>
            <a:r>
              <a:rPr lang="es-ES" sz="1400" dirty="0"/>
              <a:t> </a:t>
            </a:r>
            <a:r>
              <a:rPr lang="es-ES" sz="1400" dirty="0" err="1"/>
              <a:t>landfill</a:t>
            </a:r>
            <a:r>
              <a:rPr lang="es-ES" sz="1400" dirty="0"/>
              <a:t> 6%.</a:t>
            </a:r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09BE3588-6275-4CF0-89DC-495DCD70CAE7}"/>
              </a:ext>
            </a:extLst>
          </p:cNvPr>
          <p:cNvSpPr txBox="1">
            <a:spLocks/>
          </p:cNvSpPr>
          <p:nvPr/>
        </p:nvSpPr>
        <p:spPr>
          <a:xfrm>
            <a:off x="1687645" y="349310"/>
            <a:ext cx="2875649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/>
              <a:t>Background</a:t>
            </a:r>
            <a:br>
              <a:rPr lang="it-IT" sz="2000" dirty="0"/>
            </a:br>
            <a:endParaRPr lang="it-IT" sz="2000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B83A141E-2FC1-4DCA-AC74-8DB827DDC1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90890" y="1574465"/>
            <a:ext cx="5366647" cy="1858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21 CuadroTexto">
            <a:extLst>
              <a:ext uri="{FF2B5EF4-FFF2-40B4-BE49-F238E27FC236}">
                <a16:creationId xmlns:a16="http://schemas.microsoft.com/office/drawing/2014/main" id="{98AA2CAE-66CB-4F1C-9923-775BD7A1AF7E}"/>
              </a:ext>
            </a:extLst>
          </p:cNvPr>
          <p:cNvSpPr txBox="1"/>
          <p:nvPr/>
        </p:nvSpPr>
        <p:spPr>
          <a:xfrm>
            <a:off x="2380146" y="1271979"/>
            <a:ext cx="4265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s-ES" sz="1600" b="1" dirty="0"/>
              <a:t>CURRENT HOUSING SECTOR </a:t>
            </a:r>
            <a:r>
              <a:rPr lang="es-ES" sz="1600" dirty="0"/>
              <a:t>(Linear </a:t>
            </a:r>
            <a:r>
              <a:rPr lang="es-ES" sz="1600" dirty="0" err="1"/>
              <a:t>Model</a:t>
            </a:r>
            <a:r>
              <a:rPr lang="es-ES" sz="1600" dirty="0"/>
              <a:t>)</a:t>
            </a:r>
          </a:p>
        </p:txBody>
      </p:sp>
      <p:sp>
        <p:nvSpPr>
          <p:cNvPr id="14" name="21 CuadroTexto">
            <a:extLst>
              <a:ext uri="{FF2B5EF4-FFF2-40B4-BE49-F238E27FC236}">
                <a16:creationId xmlns:a16="http://schemas.microsoft.com/office/drawing/2014/main" id="{D5B18D17-1014-4D60-ABCE-DAB56BA006C2}"/>
              </a:ext>
            </a:extLst>
          </p:cNvPr>
          <p:cNvSpPr txBox="1"/>
          <p:nvPr/>
        </p:nvSpPr>
        <p:spPr>
          <a:xfrm>
            <a:off x="488751" y="3647006"/>
            <a:ext cx="1993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s-ES" sz="1600" b="1" dirty="0"/>
              <a:t>MAIN PROBLEMS: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646230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0DAC1646-5959-4C95-8B5F-38DB49FCBDB1}"/>
              </a:ext>
            </a:extLst>
          </p:cNvPr>
          <p:cNvSpPr txBox="1">
            <a:spLocks/>
          </p:cNvSpPr>
          <p:nvPr/>
        </p:nvSpPr>
        <p:spPr>
          <a:xfrm>
            <a:off x="203220" y="6183842"/>
            <a:ext cx="8619043" cy="4624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1200" b="1" dirty="0"/>
              <a:t>CCHE Steering Board 						 </a:t>
            </a:r>
            <a:r>
              <a:rPr lang="it-IT" sz="1200" b="1" dirty="0"/>
              <a:t>23rd April 2020</a:t>
            </a:r>
            <a:endParaRPr lang="it-IT" sz="1200" b="1" dirty="0"/>
          </a:p>
        </p:txBody>
      </p:sp>
      <p:sp>
        <p:nvSpPr>
          <p:cNvPr id="9" name="21 CuadroTexto">
            <a:extLst>
              <a:ext uri="{FF2B5EF4-FFF2-40B4-BE49-F238E27FC236}">
                <a16:creationId xmlns:a16="http://schemas.microsoft.com/office/drawing/2014/main" id="{3FF6A1AB-729E-4BA4-AE5D-CB4FB4FF3DAD}"/>
              </a:ext>
            </a:extLst>
          </p:cNvPr>
          <p:cNvSpPr txBox="1"/>
          <p:nvPr/>
        </p:nvSpPr>
        <p:spPr>
          <a:xfrm>
            <a:off x="450469" y="3740564"/>
            <a:ext cx="831035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US" sz="1400" dirty="0"/>
              <a:t>These negative environmental impacts result form the linear ‘</a:t>
            </a:r>
            <a:r>
              <a:rPr lang="en-US" sz="1400" b="1" dirty="0"/>
              <a:t>take, make, dispose’ model</a:t>
            </a:r>
            <a:r>
              <a:rPr lang="en-US" sz="1400" dirty="0"/>
              <a:t>.</a:t>
            </a:r>
          </a:p>
          <a:p>
            <a:pPr algn="just">
              <a:spcAft>
                <a:spcPts val="800"/>
              </a:spcAft>
            </a:pPr>
            <a:r>
              <a:rPr lang="en-US" sz="1400" dirty="0"/>
              <a:t>The building lifetime covers a minimum of 40-60 years. Then, n</a:t>
            </a:r>
            <a:r>
              <a:rPr lang="en-US" sz="1400" b="1" dirty="0"/>
              <a:t>ot properly planned decisions definitively affect the functionality of the whole utility</a:t>
            </a:r>
            <a:r>
              <a:rPr lang="en-US" sz="1400" dirty="0"/>
              <a:t>, related housing practices and lifestyles of dwellers during several generations. </a:t>
            </a:r>
          </a:p>
          <a:p>
            <a:pPr algn="just">
              <a:spcAft>
                <a:spcPts val="800"/>
              </a:spcAft>
            </a:pPr>
            <a:r>
              <a:rPr lang="en-US" sz="1400" b="1" dirty="0"/>
              <a:t>Transition from a linear to a circular </a:t>
            </a:r>
            <a:r>
              <a:rPr lang="en-US" sz="1400" dirty="0"/>
              <a:t>business economy is being implemented at industrial scale. A large number of case studies and projects are focused on the new design of products, smart production in industries and energy efficiency processes. </a:t>
            </a:r>
          </a:p>
          <a:p>
            <a:pPr algn="just">
              <a:spcAft>
                <a:spcPts val="800"/>
              </a:spcAft>
            </a:pPr>
            <a:r>
              <a:rPr lang="en-US" sz="1400" dirty="0"/>
              <a:t>This transition has not yet taken place at </a:t>
            </a:r>
            <a:r>
              <a:rPr lang="en-US" sz="1400" b="1" dirty="0"/>
              <a:t>all levels in the housing sector </a:t>
            </a:r>
            <a:r>
              <a:rPr lang="en-US" sz="1400" dirty="0"/>
              <a:t>(energy, water, waste and materials).</a:t>
            </a:r>
            <a:endParaRPr lang="es-ES" sz="1400" dirty="0"/>
          </a:p>
        </p:txBody>
      </p:sp>
      <p:sp>
        <p:nvSpPr>
          <p:cNvPr id="10" name="Titolo 1">
            <a:extLst>
              <a:ext uri="{FF2B5EF4-FFF2-40B4-BE49-F238E27FC236}">
                <a16:creationId xmlns:a16="http://schemas.microsoft.com/office/drawing/2014/main" id="{09BE3588-6275-4CF0-89DC-495DCD70CAE7}"/>
              </a:ext>
            </a:extLst>
          </p:cNvPr>
          <p:cNvSpPr txBox="1">
            <a:spLocks/>
          </p:cNvSpPr>
          <p:nvPr/>
        </p:nvSpPr>
        <p:spPr>
          <a:xfrm>
            <a:off x="1687645" y="349310"/>
            <a:ext cx="2875649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/>
              <a:t>Background</a:t>
            </a:r>
            <a:br>
              <a:rPr lang="it-IT" sz="2000" dirty="0"/>
            </a:br>
            <a:endParaRPr lang="it-IT" sz="2000" dirty="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B83A141E-2FC1-4DCA-AC74-8DB827DDC1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790890" y="1574465"/>
            <a:ext cx="5366647" cy="1858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21 CuadroTexto">
            <a:extLst>
              <a:ext uri="{FF2B5EF4-FFF2-40B4-BE49-F238E27FC236}">
                <a16:creationId xmlns:a16="http://schemas.microsoft.com/office/drawing/2014/main" id="{98AA2CAE-66CB-4F1C-9923-775BD7A1AF7E}"/>
              </a:ext>
            </a:extLst>
          </p:cNvPr>
          <p:cNvSpPr txBox="1"/>
          <p:nvPr/>
        </p:nvSpPr>
        <p:spPr>
          <a:xfrm>
            <a:off x="2380146" y="1271979"/>
            <a:ext cx="4265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s-ES" sz="1600" b="1" dirty="0"/>
              <a:t>CURRENT HOUSING SECTOR </a:t>
            </a:r>
            <a:r>
              <a:rPr lang="es-ES" sz="1600" dirty="0"/>
              <a:t>(Linear </a:t>
            </a:r>
            <a:r>
              <a:rPr lang="es-ES" sz="1600" dirty="0" err="1"/>
              <a:t>Model</a:t>
            </a:r>
            <a:r>
              <a:rPr lang="es-ES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1150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9F003487-E4F6-4729-8094-8CE924E3D827}"/>
              </a:ext>
            </a:extLst>
          </p:cNvPr>
          <p:cNvSpPr txBox="1">
            <a:spLocks/>
          </p:cNvSpPr>
          <p:nvPr/>
        </p:nvSpPr>
        <p:spPr>
          <a:xfrm>
            <a:off x="203220" y="6183842"/>
            <a:ext cx="8619043" cy="4624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1200" b="1" dirty="0"/>
              <a:t>CCHE Steering Board 						 </a:t>
            </a:r>
            <a:r>
              <a:rPr lang="it-IT" sz="1200" b="1" dirty="0"/>
              <a:t>23rd April 2020</a:t>
            </a:r>
            <a:endParaRPr lang="it-IT" sz="1200" b="1" dirty="0"/>
          </a:p>
        </p:txBody>
      </p:sp>
      <p:sp>
        <p:nvSpPr>
          <p:cNvPr id="7" name="Titolo 1">
            <a:extLst>
              <a:ext uri="{FF2B5EF4-FFF2-40B4-BE49-F238E27FC236}">
                <a16:creationId xmlns:a16="http://schemas.microsoft.com/office/drawing/2014/main" id="{1552129E-6629-4B9F-B788-2420855FD5BB}"/>
              </a:ext>
            </a:extLst>
          </p:cNvPr>
          <p:cNvSpPr txBox="1">
            <a:spLocks/>
          </p:cNvSpPr>
          <p:nvPr/>
        </p:nvSpPr>
        <p:spPr>
          <a:xfrm>
            <a:off x="1687645" y="349310"/>
            <a:ext cx="2875649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/>
              <a:t>Main goal and scope</a:t>
            </a:r>
            <a:br>
              <a:rPr lang="it-IT" sz="2000" dirty="0"/>
            </a:br>
            <a:endParaRPr lang="it-IT" sz="2000" dirty="0"/>
          </a:p>
        </p:txBody>
      </p:sp>
      <p:sp>
        <p:nvSpPr>
          <p:cNvPr id="10" name="12 Rectángulo">
            <a:extLst>
              <a:ext uri="{FF2B5EF4-FFF2-40B4-BE49-F238E27FC236}">
                <a16:creationId xmlns:a16="http://schemas.microsoft.com/office/drawing/2014/main" id="{AFE8B980-4898-43B3-86AF-404B70AE195F}"/>
              </a:ext>
            </a:extLst>
          </p:cNvPr>
          <p:cNvSpPr/>
          <p:nvPr/>
        </p:nvSpPr>
        <p:spPr>
          <a:xfrm>
            <a:off x="470568" y="1732764"/>
            <a:ext cx="822027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</a:t>
            </a:r>
            <a:r>
              <a:rPr lang="en-GB" b="1" dirty="0"/>
              <a:t>main goal of the HOUSEFUL</a:t>
            </a:r>
            <a:r>
              <a:rPr lang="en-GB" dirty="0"/>
              <a:t> project is to develop and demonstrate an</a:t>
            </a:r>
            <a:r>
              <a:rPr lang="en-GB" b="1" dirty="0"/>
              <a:t> integrated systemic service (HOUSEFUL Service) composed of 11 circular solutions </a:t>
            </a:r>
            <a:r>
              <a:rPr lang="en-GB" b="1" dirty="0">
                <a:solidFill>
                  <a:schemeClr val="accent6"/>
                </a:solidFill>
              </a:rPr>
              <a:t>co-created by stakeholders </a:t>
            </a:r>
            <a:r>
              <a:rPr lang="en-GB" dirty="0"/>
              <a:t>in current housing value chain. </a:t>
            </a:r>
          </a:p>
          <a:p>
            <a:endParaRPr lang="en-GB" dirty="0"/>
          </a:p>
          <a:p>
            <a:r>
              <a:rPr lang="en-GB" dirty="0"/>
              <a:t>The HOUSEFUL Service will aim at the circular management and efficient use of </a:t>
            </a:r>
            <a:r>
              <a:rPr lang="en-GB" b="1" dirty="0">
                <a:solidFill>
                  <a:schemeClr val="accent6"/>
                </a:solidFill>
              </a:rPr>
              <a:t>water, waste, energy and material </a:t>
            </a:r>
            <a:r>
              <a:rPr lang="en-GB" b="1" dirty="0"/>
              <a:t>resources</a:t>
            </a:r>
            <a:r>
              <a:rPr lang="en-GB" dirty="0"/>
              <a:t> for all stages of European building’s life-cycle. </a:t>
            </a:r>
          </a:p>
          <a:p>
            <a:endParaRPr lang="en-GB" dirty="0"/>
          </a:p>
          <a:p>
            <a:endParaRPr lang="es-ES" dirty="0"/>
          </a:p>
          <a:p>
            <a:endParaRPr lang="en-GB" dirty="0"/>
          </a:p>
          <a:p>
            <a:r>
              <a:rPr lang="en-GB" dirty="0"/>
              <a:t>The integrated systemic service will be presented as an </a:t>
            </a:r>
            <a:r>
              <a:rPr lang="en-GB" b="1" dirty="0"/>
              <a:t>on-line Software as a Service (SaaS),</a:t>
            </a:r>
            <a:r>
              <a:rPr lang="en-GB" dirty="0"/>
              <a:t> enabling the </a:t>
            </a:r>
            <a:r>
              <a:rPr lang="en-GB" b="1" dirty="0"/>
              <a:t>replication of proposed circular solutions</a:t>
            </a:r>
            <a:r>
              <a:rPr lang="en-GB" dirty="0"/>
              <a:t> </a:t>
            </a:r>
            <a:r>
              <a:rPr lang="en-GB" b="1" dirty="0">
                <a:solidFill>
                  <a:schemeClr val="accent6"/>
                </a:solidFill>
              </a:rPr>
              <a:t>offered to stakeholders </a:t>
            </a:r>
            <a:r>
              <a:rPr lang="en-GB" b="1" dirty="0"/>
              <a:t>as Circular Economy Business Opportunities (CEBOs)</a:t>
            </a:r>
            <a:r>
              <a:rPr lang="en-GB" dirty="0"/>
              <a:t> at EU level</a:t>
            </a:r>
            <a:r>
              <a:rPr lang="en-GB" b="1" dirty="0"/>
              <a:t>: </a:t>
            </a:r>
            <a:r>
              <a:rPr lang="en-GB" dirty="0"/>
              <a:t>renting, leasing, customer service, capacity building service and/or combination of them. 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1BB7FB5-7271-488A-813B-F406C7545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511" y="3524828"/>
            <a:ext cx="3601299" cy="89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3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D88CA77E-8487-4CEB-B905-4AFFE2801F2B}"/>
              </a:ext>
            </a:extLst>
          </p:cNvPr>
          <p:cNvSpPr txBox="1">
            <a:spLocks/>
          </p:cNvSpPr>
          <p:nvPr/>
        </p:nvSpPr>
        <p:spPr>
          <a:xfrm>
            <a:off x="203220" y="6183842"/>
            <a:ext cx="8619043" cy="4624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1200" b="1" dirty="0"/>
              <a:t>CCHE Steering Board 						 </a:t>
            </a:r>
            <a:r>
              <a:rPr lang="it-IT" sz="1200" b="1" dirty="0"/>
              <a:t>23rd April 2020</a:t>
            </a:r>
            <a:endParaRPr lang="it-IT" sz="1200" b="1" dirty="0"/>
          </a:p>
        </p:txBody>
      </p:sp>
      <p:pic>
        <p:nvPicPr>
          <p:cNvPr id="8" name="Grafik 3" descr="Ein Bild, das Gras, draußen, Himmel, Baum enthält.&#10;&#10;Automatisch generierte Beschreibung">
            <a:extLst>
              <a:ext uri="{FF2B5EF4-FFF2-40B4-BE49-F238E27FC236}">
                <a16:creationId xmlns:a16="http://schemas.microsoft.com/office/drawing/2014/main" id="{BF8F0632-EFA5-4388-A877-DCE66D9E2CAC}"/>
              </a:ext>
            </a:extLst>
          </p:cNvPr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63057" y="2121688"/>
            <a:ext cx="2032229" cy="135634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39B4A3DD-DED2-4542-A2E5-43741AE212B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71802" y="2130841"/>
            <a:ext cx="2005959" cy="1343168"/>
          </a:xfrm>
          <a:prstGeom prst="rect">
            <a:avLst/>
          </a:prstGeom>
        </p:spPr>
      </p:pic>
      <p:sp>
        <p:nvSpPr>
          <p:cNvPr id="12" name="365 Flecha abajo">
            <a:extLst>
              <a:ext uri="{FF2B5EF4-FFF2-40B4-BE49-F238E27FC236}">
                <a16:creationId xmlns:a16="http://schemas.microsoft.com/office/drawing/2014/main" id="{1AEEC01E-7CAA-49D3-B177-510E886B6794}"/>
              </a:ext>
            </a:extLst>
          </p:cNvPr>
          <p:cNvSpPr/>
          <p:nvPr/>
        </p:nvSpPr>
        <p:spPr>
          <a:xfrm>
            <a:off x="3017163" y="4158365"/>
            <a:ext cx="2841079" cy="216024"/>
          </a:xfrm>
          <a:prstGeom prst="downArrow">
            <a:avLst>
              <a:gd name="adj1" fmla="val 88633"/>
              <a:gd name="adj2" fmla="val 50000"/>
            </a:avLst>
          </a:prstGeom>
          <a:solidFill>
            <a:schemeClr val="accent5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itchFamily="34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B270A597-620C-4785-A961-67912E4E3B0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4062" y="2069426"/>
            <a:ext cx="2070705" cy="1414800"/>
          </a:xfrm>
          <a:prstGeom prst="rect">
            <a:avLst/>
          </a:prstGeom>
        </p:spPr>
      </p:pic>
      <p:sp>
        <p:nvSpPr>
          <p:cNvPr id="16" name="430 Rectángulo">
            <a:extLst>
              <a:ext uri="{FF2B5EF4-FFF2-40B4-BE49-F238E27FC236}">
                <a16:creationId xmlns:a16="http://schemas.microsoft.com/office/drawing/2014/main" id="{9DFCC180-6911-4867-AAF0-E22E0611258C}"/>
              </a:ext>
            </a:extLst>
          </p:cNvPr>
          <p:cNvSpPr/>
          <p:nvPr/>
        </p:nvSpPr>
        <p:spPr>
          <a:xfrm>
            <a:off x="6776437" y="3271156"/>
            <a:ext cx="174305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Aft>
                <a:spcPts val="300"/>
              </a:spcAft>
            </a:pPr>
            <a:r>
              <a:rPr lang="en-GB" sz="900" b="1" i="1" dirty="0">
                <a:solidFill>
                  <a:schemeClr val="bg1"/>
                </a:solidFill>
                <a:latin typeface="Arial Narrow" pitchFamily="34" charset="0"/>
              </a:rPr>
              <a:t>Vienna , Donaufelder Straße 115</a:t>
            </a:r>
          </a:p>
        </p:txBody>
      </p:sp>
      <p:sp>
        <p:nvSpPr>
          <p:cNvPr id="17" name="431 Rectángulo">
            <a:extLst>
              <a:ext uri="{FF2B5EF4-FFF2-40B4-BE49-F238E27FC236}">
                <a16:creationId xmlns:a16="http://schemas.microsoft.com/office/drawing/2014/main" id="{95F65AEE-0332-4A8E-B167-8D6574E833A6}"/>
              </a:ext>
            </a:extLst>
          </p:cNvPr>
          <p:cNvSpPr/>
          <p:nvPr/>
        </p:nvSpPr>
        <p:spPr>
          <a:xfrm>
            <a:off x="4632959" y="3263536"/>
            <a:ext cx="168476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Aft>
                <a:spcPts val="300"/>
              </a:spcAft>
            </a:pPr>
            <a:r>
              <a:rPr lang="en-GB" sz="900" b="1" i="1" dirty="0">
                <a:solidFill>
                  <a:schemeClr val="bg1"/>
                </a:solidFill>
                <a:latin typeface="Arial Narrow" pitchFamily="34" charset="0"/>
              </a:rPr>
              <a:t>Cambium  - Military building</a:t>
            </a:r>
          </a:p>
        </p:txBody>
      </p:sp>
      <p:pic>
        <p:nvPicPr>
          <p:cNvPr id="18" name="Imagen 1" descr="Actualment l’anomenat edifici dels mestres està desocupat. Foto: Google Maps">
            <a:extLst>
              <a:ext uri="{FF2B5EF4-FFF2-40B4-BE49-F238E27FC236}">
                <a16:creationId xmlns:a16="http://schemas.microsoft.com/office/drawing/2014/main" id="{0CEDF78A-1212-4A34-9EA2-69FBA682440B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855" y="2063188"/>
            <a:ext cx="2046704" cy="1416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433 Rectángulo">
            <a:extLst>
              <a:ext uri="{FF2B5EF4-FFF2-40B4-BE49-F238E27FC236}">
                <a16:creationId xmlns:a16="http://schemas.microsoft.com/office/drawing/2014/main" id="{6737BA89-22D4-4FF5-B5E2-F0669036B140}"/>
              </a:ext>
            </a:extLst>
          </p:cNvPr>
          <p:cNvSpPr/>
          <p:nvPr/>
        </p:nvSpPr>
        <p:spPr>
          <a:xfrm>
            <a:off x="158939" y="3453272"/>
            <a:ext cx="232330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Aft>
                <a:spcPts val="300"/>
              </a:spcAft>
            </a:pPr>
            <a:r>
              <a:rPr lang="en-GB" sz="900" b="1" i="1" dirty="0">
                <a:latin typeface="Arial Narrow" pitchFamily="34" charset="0"/>
              </a:rPr>
              <a:t>Services demonstrated:  EPP / E / M / WW</a:t>
            </a:r>
            <a:endParaRPr lang="en-GB" sz="900" i="1" dirty="0">
              <a:latin typeface="Arial Narrow" pitchFamily="34" charset="0"/>
            </a:endParaRPr>
          </a:p>
        </p:txBody>
      </p:sp>
      <p:sp>
        <p:nvSpPr>
          <p:cNvPr id="20" name="434 Rectángulo">
            <a:extLst>
              <a:ext uri="{FF2B5EF4-FFF2-40B4-BE49-F238E27FC236}">
                <a16:creationId xmlns:a16="http://schemas.microsoft.com/office/drawing/2014/main" id="{250B79C7-F584-4B25-A82C-815D5012177E}"/>
              </a:ext>
            </a:extLst>
          </p:cNvPr>
          <p:cNvSpPr/>
          <p:nvPr/>
        </p:nvSpPr>
        <p:spPr>
          <a:xfrm>
            <a:off x="215708" y="3263536"/>
            <a:ext cx="16070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Aft>
                <a:spcPts val="300"/>
              </a:spcAft>
            </a:pPr>
            <a:r>
              <a:rPr lang="en-GB" sz="900" b="1" i="1" dirty="0">
                <a:solidFill>
                  <a:schemeClr val="bg1"/>
                </a:solidFill>
                <a:latin typeface="Arial Narrow" pitchFamily="34" charset="0"/>
              </a:rPr>
              <a:t>Sabadell, Edifici “Els Mestres”</a:t>
            </a:r>
          </a:p>
        </p:txBody>
      </p:sp>
      <p:sp>
        <p:nvSpPr>
          <p:cNvPr id="21" name="435 Elipse">
            <a:extLst>
              <a:ext uri="{FF2B5EF4-FFF2-40B4-BE49-F238E27FC236}">
                <a16:creationId xmlns:a16="http://schemas.microsoft.com/office/drawing/2014/main" id="{E69447E6-0C0E-4D35-B49C-CBD9AD23EC52}"/>
              </a:ext>
            </a:extLst>
          </p:cNvPr>
          <p:cNvSpPr/>
          <p:nvPr/>
        </p:nvSpPr>
        <p:spPr>
          <a:xfrm>
            <a:off x="1997239" y="3206768"/>
            <a:ext cx="252000" cy="252000"/>
          </a:xfrm>
          <a:prstGeom prst="ellipse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437 Elipse">
            <a:extLst>
              <a:ext uri="{FF2B5EF4-FFF2-40B4-BE49-F238E27FC236}">
                <a16:creationId xmlns:a16="http://schemas.microsoft.com/office/drawing/2014/main" id="{17134ECB-0965-4572-8538-7AA6EDF1887B}"/>
              </a:ext>
            </a:extLst>
          </p:cNvPr>
          <p:cNvSpPr/>
          <p:nvPr/>
        </p:nvSpPr>
        <p:spPr>
          <a:xfrm>
            <a:off x="8585999" y="3214388"/>
            <a:ext cx="252000" cy="252000"/>
          </a:xfrm>
          <a:prstGeom prst="ellipse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438 Rectángulo redondeado">
            <a:extLst>
              <a:ext uri="{FF2B5EF4-FFF2-40B4-BE49-F238E27FC236}">
                <a16:creationId xmlns:a16="http://schemas.microsoft.com/office/drawing/2014/main" id="{A1491882-D52A-4928-9159-94C4E5762081}"/>
              </a:ext>
            </a:extLst>
          </p:cNvPr>
          <p:cNvSpPr/>
          <p:nvPr/>
        </p:nvSpPr>
        <p:spPr>
          <a:xfrm>
            <a:off x="1614339" y="3877700"/>
            <a:ext cx="6113060" cy="2880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itchFamily="34" charset="0"/>
            </a:endParaRPr>
          </a:p>
        </p:txBody>
      </p:sp>
      <p:sp>
        <p:nvSpPr>
          <p:cNvPr id="24" name="439 Rectángulo">
            <a:extLst>
              <a:ext uri="{FF2B5EF4-FFF2-40B4-BE49-F238E27FC236}">
                <a16:creationId xmlns:a16="http://schemas.microsoft.com/office/drawing/2014/main" id="{D10AA72C-D797-4FD6-A31F-3C2A94EEF073}"/>
              </a:ext>
            </a:extLst>
          </p:cNvPr>
          <p:cNvSpPr/>
          <p:nvPr/>
        </p:nvSpPr>
        <p:spPr>
          <a:xfrm>
            <a:off x="2542823" y="3873493"/>
            <a:ext cx="41044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ctr">
              <a:spcAft>
                <a:spcPts val="600"/>
              </a:spcAft>
            </a:pPr>
            <a:r>
              <a:rPr lang="en-GB" sz="1200" cap="all" dirty="0">
                <a:latin typeface="Arial Narrow" pitchFamily="34" charset="0"/>
              </a:rPr>
              <a:t>EVALUATION AND INTEGRATION IN </a:t>
            </a:r>
            <a:r>
              <a:rPr lang="en-GB" sz="1200" b="1" cap="all" dirty="0">
                <a:latin typeface="Arial Narrow" pitchFamily="34" charset="0"/>
              </a:rPr>
              <a:t>frontrunner BUILDINGS</a:t>
            </a:r>
            <a:endParaRPr lang="en-GB" sz="1000" b="1" cap="all" dirty="0">
              <a:latin typeface="Arial Narrow" pitchFamily="34" charset="0"/>
            </a:endParaRPr>
          </a:p>
        </p:txBody>
      </p:sp>
      <p:cxnSp>
        <p:nvCxnSpPr>
          <p:cNvPr id="25" name="440 Conector recto de flecha">
            <a:extLst>
              <a:ext uri="{FF2B5EF4-FFF2-40B4-BE49-F238E27FC236}">
                <a16:creationId xmlns:a16="http://schemas.microsoft.com/office/drawing/2014/main" id="{71317BBF-7009-43B6-9498-54117C322402}"/>
              </a:ext>
            </a:extLst>
          </p:cNvPr>
          <p:cNvCxnSpPr/>
          <p:nvPr/>
        </p:nvCxnSpPr>
        <p:spPr>
          <a:xfrm>
            <a:off x="1822743" y="3678821"/>
            <a:ext cx="0" cy="18000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441 Conector recto">
            <a:extLst>
              <a:ext uri="{FF2B5EF4-FFF2-40B4-BE49-F238E27FC236}">
                <a16:creationId xmlns:a16="http://schemas.microsoft.com/office/drawing/2014/main" id="{4667BFB1-A325-4CC7-8019-F9E85AD60EDF}"/>
              </a:ext>
            </a:extLst>
          </p:cNvPr>
          <p:cNvCxnSpPr/>
          <p:nvPr/>
        </p:nvCxnSpPr>
        <p:spPr>
          <a:xfrm>
            <a:off x="264855" y="3669296"/>
            <a:ext cx="205200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419 Rectángulo redondeado">
            <a:extLst>
              <a:ext uri="{FF2B5EF4-FFF2-40B4-BE49-F238E27FC236}">
                <a16:creationId xmlns:a16="http://schemas.microsoft.com/office/drawing/2014/main" id="{E27CDB37-DCDC-4380-B411-26BF7CF4AA68}"/>
              </a:ext>
            </a:extLst>
          </p:cNvPr>
          <p:cNvSpPr/>
          <p:nvPr/>
        </p:nvSpPr>
        <p:spPr>
          <a:xfrm>
            <a:off x="245423" y="1842736"/>
            <a:ext cx="2081376" cy="2880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itchFamily="34" charset="0"/>
            </a:endParaRPr>
          </a:p>
        </p:txBody>
      </p:sp>
      <p:sp>
        <p:nvSpPr>
          <p:cNvPr id="28" name="420 Rectángulo">
            <a:extLst>
              <a:ext uri="{FF2B5EF4-FFF2-40B4-BE49-F238E27FC236}">
                <a16:creationId xmlns:a16="http://schemas.microsoft.com/office/drawing/2014/main" id="{6E084D4F-0C13-4D74-B959-3BA6BD1DA598}"/>
              </a:ext>
            </a:extLst>
          </p:cNvPr>
          <p:cNvSpPr/>
          <p:nvPr/>
        </p:nvSpPr>
        <p:spPr>
          <a:xfrm>
            <a:off x="302191" y="1851864"/>
            <a:ext cx="19560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ctr">
              <a:spcAft>
                <a:spcPts val="600"/>
              </a:spcAft>
            </a:pPr>
            <a:r>
              <a:rPr lang="en-GB" sz="1100" b="1" cap="all" dirty="0">
                <a:latin typeface="Arial Narrow" pitchFamily="34" charset="0"/>
              </a:rPr>
              <a:t>demo 1 – </a:t>
            </a:r>
            <a:r>
              <a:rPr lang="en-GB" sz="1100" b="1" i="1" cap="all" dirty="0">
                <a:latin typeface="Arial Narrow" pitchFamily="34" charset="0"/>
              </a:rPr>
              <a:t>OLD BUILDING (60</a:t>
            </a:r>
            <a:r>
              <a:rPr lang="en-GB" sz="1100" b="1" i="1" dirty="0">
                <a:latin typeface="Arial Narrow" pitchFamily="34" charset="0"/>
              </a:rPr>
              <a:t>’s)</a:t>
            </a:r>
            <a:endParaRPr lang="en-GB" sz="1100" b="1" dirty="0">
              <a:latin typeface="Arial Narrow" pitchFamily="34" charset="0"/>
            </a:endParaRPr>
          </a:p>
        </p:txBody>
      </p:sp>
      <p:sp>
        <p:nvSpPr>
          <p:cNvPr id="29" name="119 Rectángulo redondeado">
            <a:extLst>
              <a:ext uri="{FF2B5EF4-FFF2-40B4-BE49-F238E27FC236}">
                <a16:creationId xmlns:a16="http://schemas.microsoft.com/office/drawing/2014/main" id="{B2D2C64E-BDE9-4981-A96E-F490518B23FC}"/>
              </a:ext>
            </a:extLst>
          </p:cNvPr>
          <p:cNvSpPr/>
          <p:nvPr/>
        </p:nvSpPr>
        <p:spPr>
          <a:xfrm>
            <a:off x="2431951" y="1838616"/>
            <a:ext cx="2081376" cy="2880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itchFamily="34" charset="0"/>
            </a:endParaRPr>
          </a:p>
        </p:txBody>
      </p:sp>
      <p:sp>
        <p:nvSpPr>
          <p:cNvPr id="30" name="120 Rectángulo">
            <a:extLst>
              <a:ext uri="{FF2B5EF4-FFF2-40B4-BE49-F238E27FC236}">
                <a16:creationId xmlns:a16="http://schemas.microsoft.com/office/drawing/2014/main" id="{4C519337-DC9D-4C8C-9DF9-40F8DDD8D163}"/>
              </a:ext>
            </a:extLst>
          </p:cNvPr>
          <p:cNvSpPr/>
          <p:nvPr/>
        </p:nvSpPr>
        <p:spPr>
          <a:xfrm>
            <a:off x="2493675" y="1838616"/>
            <a:ext cx="19560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ctr">
              <a:spcAft>
                <a:spcPts val="600"/>
              </a:spcAft>
            </a:pPr>
            <a:r>
              <a:rPr lang="en-GB" sz="1100" b="1" cap="all" dirty="0">
                <a:latin typeface="Arial Narrow" pitchFamily="34" charset="0"/>
              </a:rPr>
              <a:t>demo 2 – </a:t>
            </a:r>
            <a:r>
              <a:rPr lang="en-GB" sz="1100" b="1" i="1" cap="all" dirty="0">
                <a:latin typeface="Arial Narrow" pitchFamily="34" charset="0"/>
              </a:rPr>
              <a:t>OLD BUILDING (90</a:t>
            </a:r>
            <a:r>
              <a:rPr lang="en-GB" sz="1100" b="1" i="1" dirty="0">
                <a:latin typeface="Arial Narrow" pitchFamily="34" charset="0"/>
              </a:rPr>
              <a:t>’s)</a:t>
            </a:r>
            <a:endParaRPr lang="en-GB" sz="1100" b="1" dirty="0">
              <a:latin typeface="Arial Narrow" pitchFamily="34" charset="0"/>
            </a:endParaRPr>
          </a:p>
        </p:txBody>
      </p:sp>
      <p:sp>
        <p:nvSpPr>
          <p:cNvPr id="31" name="122 Rectángulo redondeado">
            <a:extLst>
              <a:ext uri="{FF2B5EF4-FFF2-40B4-BE49-F238E27FC236}">
                <a16:creationId xmlns:a16="http://schemas.microsoft.com/office/drawing/2014/main" id="{9701031F-E5D0-49C3-A7A7-C538545CEF56}"/>
              </a:ext>
            </a:extLst>
          </p:cNvPr>
          <p:cNvSpPr/>
          <p:nvPr/>
        </p:nvSpPr>
        <p:spPr>
          <a:xfrm>
            <a:off x="4626863" y="1838616"/>
            <a:ext cx="2081376" cy="2880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itchFamily="34" charset="0"/>
            </a:endParaRPr>
          </a:p>
        </p:txBody>
      </p:sp>
      <p:sp>
        <p:nvSpPr>
          <p:cNvPr id="32" name="422 Rectángulo">
            <a:extLst>
              <a:ext uri="{FF2B5EF4-FFF2-40B4-BE49-F238E27FC236}">
                <a16:creationId xmlns:a16="http://schemas.microsoft.com/office/drawing/2014/main" id="{9C6025E3-05FC-4A6E-A474-42F1D91DECF3}"/>
              </a:ext>
            </a:extLst>
          </p:cNvPr>
          <p:cNvSpPr/>
          <p:nvPr/>
        </p:nvSpPr>
        <p:spPr>
          <a:xfrm>
            <a:off x="4620007" y="1838616"/>
            <a:ext cx="2088232" cy="2616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82563" indent="-182563" algn="ctr">
              <a:spcAft>
                <a:spcPts val="600"/>
              </a:spcAft>
            </a:pPr>
            <a:r>
              <a:rPr lang="en-GB" sz="1100" b="1" cap="all" dirty="0">
                <a:latin typeface="Arial Narrow" pitchFamily="34" charset="0"/>
              </a:rPr>
              <a:t>Demo 3 – </a:t>
            </a:r>
            <a:r>
              <a:rPr lang="en-GB" sz="1100" b="1" i="1" cap="all" dirty="0">
                <a:latin typeface="Arial Narrow" pitchFamily="34" charset="0"/>
              </a:rPr>
              <a:t>centenary building</a:t>
            </a:r>
            <a:endParaRPr lang="en-GB" sz="1100" b="1" cap="all" dirty="0">
              <a:latin typeface="Arial Narrow" pitchFamily="34" charset="0"/>
            </a:endParaRPr>
          </a:p>
        </p:txBody>
      </p:sp>
      <p:sp>
        <p:nvSpPr>
          <p:cNvPr id="33" name="123 Rectángulo redondeado">
            <a:extLst>
              <a:ext uri="{FF2B5EF4-FFF2-40B4-BE49-F238E27FC236}">
                <a16:creationId xmlns:a16="http://schemas.microsoft.com/office/drawing/2014/main" id="{175E0665-740A-4570-96AA-27F7961D54D2}"/>
              </a:ext>
            </a:extLst>
          </p:cNvPr>
          <p:cNvSpPr/>
          <p:nvPr/>
        </p:nvSpPr>
        <p:spPr>
          <a:xfrm>
            <a:off x="6813391" y="1838616"/>
            <a:ext cx="2081376" cy="2880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itchFamily="34" charset="0"/>
            </a:endParaRPr>
          </a:p>
        </p:txBody>
      </p:sp>
      <p:sp>
        <p:nvSpPr>
          <p:cNvPr id="34" name="424 Rectángulo">
            <a:extLst>
              <a:ext uri="{FF2B5EF4-FFF2-40B4-BE49-F238E27FC236}">
                <a16:creationId xmlns:a16="http://schemas.microsoft.com/office/drawing/2014/main" id="{9C48C312-DF56-4A47-A49B-35A102E90E6C}"/>
              </a:ext>
            </a:extLst>
          </p:cNvPr>
          <p:cNvSpPr/>
          <p:nvPr/>
        </p:nvSpPr>
        <p:spPr>
          <a:xfrm>
            <a:off x="6848064" y="1838616"/>
            <a:ext cx="2016223" cy="2616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82563" indent="-182563" algn="ctr">
              <a:spcAft>
                <a:spcPts val="600"/>
              </a:spcAft>
            </a:pPr>
            <a:r>
              <a:rPr lang="en-GB" sz="1100" b="1" cap="all" dirty="0">
                <a:latin typeface="Arial Narrow" pitchFamily="34" charset="0"/>
              </a:rPr>
              <a:t>Demo 4 – </a:t>
            </a:r>
            <a:r>
              <a:rPr lang="en-GB" sz="1100" b="1" i="1" cap="all" dirty="0">
                <a:latin typeface="Arial Narrow" pitchFamily="34" charset="0"/>
              </a:rPr>
              <a:t>NEW BUILDING (2017)</a:t>
            </a:r>
            <a:endParaRPr lang="en-GB" sz="1100" b="1" cap="all" dirty="0">
              <a:latin typeface="Arial Narrow" pitchFamily="34" charset="0"/>
            </a:endParaRPr>
          </a:p>
        </p:txBody>
      </p:sp>
      <p:sp>
        <p:nvSpPr>
          <p:cNvPr id="35" name="124 Elipse">
            <a:extLst>
              <a:ext uri="{FF2B5EF4-FFF2-40B4-BE49-F238E27FC236}">
                <a16:creationId xmlns:a16="http://schemas.microsoft.com/office/drawing/2014/main" id="{7BE0111E-38E8-4DD6-9698-62986D81C4CC}"/>
              </a:ext>
            </a:extLst>
          </p:cNvPr>
          <p:cNvSpPr/>
          <p:nvPr/>
        </p:nvSpPr>
        <p:spPr>
          <a:xfrm>
            <a:off x="6374487" y="3216512"/>
            <a:ext cx="252000" cy="252000"/>
          </a:xfrm>
          <a:prstGeom prst="ellipse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125 Rectángulo">
            <a:extLst>
              <a:ext uri="{FF2B5EF4-FFF2-40B4-BE49-F238E27FC236}">
                <a16:creationId xmlns:a16="http://schemas.microsoft.com/office/drawing/2014/main" id="{F3224310-0569-451E-9218-22ECF921D8C7}"/>
              </a:ext>
            </a:extLst>
          </p:cNvPr>
          <p:cNvSpPr/>
          <p:nvPr/>
        </p:nvSpPr>
        <p:spPr>
          <a:xfrm>
            <a:off x="2425095" y="3263536"/>
            <a:ext cx="16070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Aft>
                <a:spcPts val="300"/>
              </a:spcAft>
            </a:pPr>
            <a:r>
              <a:rPr lang="en-GB" sz="900" b="1" i="1" dirty="0">
                <a:solidFill>
                  <a:schemeClr val="bg1"/>
                </a:solidFill>
                <a:latin typeface="Arial Narrow" pitchFamily="34" charset="0"/>
              </a:rPr>
              <a:t>Sant </a:t>
            </a:r>
            <a:r>
              <a:rPr lang="en-GB" sz="900" b="1" i="1" dirty="0" err="1">
                <a:solidFill>
                  <a:schemeClr val="bg1"/>
                </a:solidFill>
                <a:latin typeface="Arial Narrow" pitchFamily="34" charset="0"/>
              </a:rPr>
              <a:t>Quirze</a:t>
            </a:r>
            <a:r>
              <a:rPr lang="en-GB" sz="900" b="1" i="1" dirty="0">
                <a:solidFill>
                  <a:schemeClr val="bg1"/>
                </a:solidFill>
                <a:latin typeface="Arial Narrow" pitchFamily="34" charset="0"/>
              </a:rPr>
              <a:t> del </a:t>
            </a:r>
            <a:r>
              <a:rPr lang="en-GB" sz="900" b="1" i="1" dirty="0" err="1">
                <a:solidFill>
                  <a:schemeClr val="bg1"/>
                </a:solidFill>
                <a:latin typeface="Arial Narrow" pitchFamily="34" charset="0"/>
              </a:rPr>
              <a:t>Vallès</a:t>
            </a:r>
            <a:endParaRPr lang="en-GB" sz="900" b="1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7" name="126 Elipse">
            <a:extLst>
              <a:ext uri="{FF2B5EF4-FFF2-40B4-BE49-F238E27FC236}">
                <a16:creationId xmlns:a16="http://schemas.microsoft.com/office/drawing/2014/main" id="{15E5EDBF-C886-4537-AD8D-4992BB44A683}"/>
              </a:ext>
            </a:extLst>
          </p:cNvPr>
          <p:cNvSpPr/>
          <p:nvPr/>
        </p:nvSpPr>
        <p:spPr>
          <a:xfrm>
            <a:off x="4183767" y="3222008"/>
            <a:ext cx="252000" cy="252000"/>
          </a:xfrm>
          <a:prstGeom prst="ellipse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128 Rectángulo">
            <a:extLst>
              <a:ext uri="{FF2B5EF4-FFF2-40B4-BE49-F238E27FC236}">
                <a16:creationId xmlns:a16="http://schemas.microsoft.com/office/drawing/2014/main" id="{12B13E57-894A-48D6-AA04-E386DC102360}"/>
              </a:ext>
            </a:extLst>
          </p:cNvPr>
          <p:cNvSpPr/>
          <p:nvPr/>
        </p:nvSpPr>
        <p:spPr>
          <a:xfrm>
            <a:off x="2349277" y="3453272"/>
            <a:ext cx="232330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Aft>
                <a:spcPts val="300"/>
              </a:spcAft>
            </a:pPr>
            <a:r>
              <a:rPr lang="en-GB" sz="900" b="1" i="1" dirty="0">
                <a:latin typeface="Arial Narrow" pitchFamily="34" charset="0"/>
              </a:rPr>
              <a:t>Services demonstrated:  EPP / E / M / BW / WW</a:t>
            </a:r>
            <a:endParaRPr lang="en-GB" sz="900" i="1" dirty="0">
              <a:latin typeface="Arial Narrow" pitchFamily="34" charset="0"/>
            </a:endParaRPr>
          </a:p>
        </p:txBody>
      </p:sp>
      <p:cxnSp>
        <p:nvCxnSpPr>
          <p:cNvPr id="39" name="129 Conector recto de flecha">
            <a:extLst>
              <a:ext uri="{FF2B5EF4-FFF2-40B4-BE49-F238E27FC236}">
                <a16:creationId xmlns:a16="http://schemas.microsoft.com/office/drawing/2014/main" id="{72E106F1-4374-48A1-A7AE-015BA0CAA6C2}"/>
              </a:ext>
            </a:extLst>
          </p:cNvPr>
          <p:cNvCxnSpPr/>
          <p:nvPr/>
        </p:nvCxnSpPr>
        <p:spPr>
          <a:xfrm>
            <a:off x="3622943" y="3678821"/>
            <a:ext cx="0" cy="18000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130 Conector recto">
            <a:extLst>
              <a:ext uri="{FF2B5EF4-FFF2-40B4-BE49-F238E27FC236}">
                <a16:creationId xmlns:a16="http://schemas.microsoft.com/office/drawing/2014/main" id="{B605E9F8-AF9D-4246-A21C-E5DEBD34E237}"/>
              </a:ext>
            </a:extLst>
          </p:cNvPr>
          <p:cNvCxnSpPr/>
          <p:nvPr/>
        </p:nvCxnSpPr>
        <p:spPr>
          <a:xfrm>
            <a:off x="2455193" y="3669296"/>
            <a:ext cx="205200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131 Rectángulo">
            <a:extLst>
              <a:ext uri="{FF2B5EF4-FFF2-40B4-BE49-F238E27FC236}">
                <a16:creationId xmlns:a16="http://schemas.microsoft.com/office/drawing/2014/main" id="{B734F9C4-FC23-4320-9CE8-A247206DE72A}"/>
              </a:ext>
            </a:extLst>
          </p:cNvPr>
          <p:cNvSpPr/>
          <p:nvPr/>
        </p:nvSpPr>
        <p:spPr>
          <a:xfrm>
            <a:off x="4547617" y="3453272"/>
            <a:ext cx="232330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Aft>
                <a:spcPts val="300"/>
              </a:spcAft>
            </a:pPr>
            <a:r>
              <a:rPr lang="en-GB" sz="900" b="1" i="1" dirty="0">
                <a:latin typeface="Arial Narrow" pitchFamily="34" charset="0"/>
              </a:rPr>
              <a:t>Services demonstrated:  EPP / E / M / BW / WW</a:t>
            </a:r>
            <a:endParaRPr lang="en-GB" sz="900" i="1" dirty="0">
              <a:latin typeface="Arial Narrow" pitchFamily="34" charset="0"/>
            </a:endParaRPr>
          </a:p>
        </p:txBody>
      </p:sp>
      <p:cxnSp>
        <p:nvCxnSpPr>
          <p:cNvPr id="42" name="132 Conector recto de flecha">
            <a:extLst>
              <a:ext uri="{FF2B5EF4-FFF2-40B4-BE49-F238E27FC236}">
                <a16:creationId xmlns:a16="http://schemas.microsoft.com/office/drawing/2014/main" id="{CEDAB0AF-F359-46D0-92EC-8437AFBDB32A}"/>
              </a:ext>
            </a:extLst>
          </p:cNvPr>
          <p:cNvCxnSpPr/>
          <p:nvPr/>
        </p:nvCxnSpPr>
        <p:spPr>
          <a:xfrm>
            <a:off x="5582399" y="3678821"/>
            <a:ext cx="0" cy="18000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133 Conector recto">
            <a:extLst>
              <a:ext uri="{FF2B5EF4-FFF2-40B4-BE49-F238E27FC236}">
                <a16:creationId xmlns:a16="http://schemas.microsoft.com/office/drawing/2014/main" id="{AA00B98B-894E-48AC-9C4B-F91BA537F554}"/>
              </a:ext>
            </a:extLst>
          </p:cNvPr>
          <p:cNvCxnSpPr/>
          <p:nvPr/>
        </p:nvCxnSpPr>
        <p:spPr>
          <a:xfrm>
            <a:off x="4653533" y="3669296"/>
            <a:ext cx="205200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134 Rectángulo">
            <a:extLst>
              <a:ext uri="{FF2B5EF4-FFF2-40B4-BE49-F238E27FC236}">
                <a16:creationId xmlns:a16="http://schemas.microsoft.com/office/drawing/2014/main" id="{2C5F2912-E1B7-4CD4-8575-D9812B376F47}"/>
              </a:ext>
            </a:extLst>
          </p:cNvPr>
          <p:cNvSpPr/>
          <p:nvPr/>
        </p:nvSpPr>
        <p:spPr>
          <a:xfrm>
            <a:off x="6719287" y="3456911"/>
            <a:ext cx="232330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Aft>
                <a:spcPts val="300"/>
              </a:spcAft>
            </a:pPr>
            <a:r>
              <a:rPr lang="en-GB" sz="900" b="1" i="1" dirty="0">
                <a:latin typeface="Arial Narrow" pitchFamily="34" charset="0"/>
              </a:rPr>
              <a:t>Services demonstrated:  EPP / E / M</a:t>
            </a:r>
            <a:endParaRPr lang="en-GB" sz="900" i="1" dirty="0">
              <a:latin typeface="Arial Narrow" pitchFamily="34" charset="0"/>
            </a:endParaRPr>
          </a:p>
        </p:txBody>
      </p:sp>
      <p:cxnSp>
        <p:nvCxnSpPr>
          <p:cNvPr id="45" name="135 Conector recto de flecha">
            <a:extLst>
              <a:ext uri="{FF2B5EF4-FFF2-40B4-BE49-F238E27FC236}">
                <a16:creationId xmlns:a16="http://schemas.microsoft.com/office/drawing/2014/main" id="{323F5325-D5CA-4B93-9B24-56E684C6B422}"/>
              </a:ext>
            </a:extLst>
          </p:cNvPr>
          <p:cNvCxnSpPr/>
          <p:nvPr/>
        </p:nvCxnSpPr>
        <p:spPr>
          <a:xfrm>
            <a:off x="7439367" y="3682460"/>
            <a:ext cx="0" cy="18000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136 Conector recto">
            <a:extLst>
              <a:ext uri="{FF2B5EF4-FFF2-40B4-BE49-F238E27FC236}">
                <a16:creationId xmlns:a16="http://schemas.microsoft.com/office/drawing/2014/main" id="{6B5DD35E-6417-4F4D-872F-D8DD1CA32DEC}"/>
              </a:ext>
            </a:extLst>
          </p:cNvPr>
          <p:cNvCxnSpPr/>
          <p:nvPr/>
        </p:nvCxnSpPr>
        <p:spPr>
          <a:xfrm>
            <a:off x="6825203" y="3672935"/>
            <a:ext cx="2052000" cy="0"/>
          </a:xfrm>
          <a:prstGeom prst="line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115 CuadroTexto">
            <a:extLst>
              <a:ext uri="{FF2B5EF4-FFF2-40B4-BE49-F238E27FC236}">
                <a16:creationId xmlns:a16="http://schemas.microsoft.com/office/drawing/2014/main" id="{EF1D3AFD-4AF4-4AD4-A954-FEBFA60C1923}"/>
              </a:ext>
            </a:extLst>
          </p:cNvPr>
          <p:cNvSpPr txBox="1"/>
          <p:nvPr/>
        </p:nvSpPr>
        <p:spPr>
          <a:xfrm>
            <a:off x="1750735" y="2157128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/>
              <a:t>S1    </a:t>
            </a:r>
          </a:p>
          <a:p>
            <a:r>
              <a:rPr lang="es-ES" sz="1000" b="1" dirty="0"/>
              <a:t>S2  </a:t>
            </a:r>
          </a:p>
          <a:p>
            <a:r>
              <a:rPr lang="es-ES" sz="1000" b="1" dirty="0"/>
              <a:t>S3</a:t>
            </a:r>
          </a:p>
          <a:p>
            <a:r>
              <a:rPr lang="es-ES" sz="1000" b="1" dirty="0"/>
              <a:t>S4</a:t>
            </a:r>
          </a:p>
          <a:p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S5</a:t>
            </a:r>
          </a:p>
        </p:txBody>
      </p:sp>
      <p:sp>
        <p:nvSpPr>
          <p:cNvPr id="48" name="116 Rectángulo">
            <a:extLst>
              <a:ext uri="{FF2B5EF4-FFF2-40B4-BE49-F238E27FC236}">
                <a16:creationId xmlns:a16="http://schemas.microsoft.com/office/drawing/2014/main" id="{C6FCAEFA-3B5E-40B6-83C3-9E7C59D1FB4C}"/>
              </a:ext>
            </a:extLst>
          </p:cNvPr>
          <p:cNvSpPr/>
          <p:nvPr/>
        </p:nvSpPr>
        <p:spPr>
          <a:xfrm>
            <a:off x="3952503" y="2152574"/>
            <a:ext cx="360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S1    </a:t>
            </a:r>
          </a:p>
          <a:p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S2  </a:t>
            </a:r>
          </a:p>
          <a:p>
            <a:r>
              <a:rPr lang="es-ES" sz="1000" b="1" dirty="0"/>
              <a:t>S</a:t>
            </a:r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3</a:t>
            </a:r>
          </a:p>
          <a:p>
            <a:r>
              <a:rPr lang="es-ES" sz="1000" b="1" dirty="0"/>
              <a:t>S</a:t>
            </a:r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4</a:t>
            </a:r>
          </a:p>
        </p:txBody>
      </p:sp>
      <p:sp>
        <p:nvSpPr>
          <p:cNvPr id="49" name="117 Rectángulo">
            <a:extLst>
              <a:ext uri="{FF2B5EF4-FFF2-40B4-BE49-F238E27FC236}">
                <a16:creationId xmlns:a16="http://schemas.microsoft.com/office/drawing/2014/main" id="{75C18747-2722-467C-B062-7879695F1C5C}"/>
              </a:ext>
            </a:extLst>
          </p:cNvPr>
          <p:cNvSpPr/>
          <p:nvPr/>
        </p:nvSpPr>
        <p:spPr>
          <a:xfrm>
            <a:off x="6086455" y="2140018"/>
            <a:ext cx="3600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/>
              <a:t>S1    </a:t>
            </a:r>
          </a:p>
          <a:p>
            <a:r>
              <a:rPr lang="es-ES" sz="1000" b="1" dirty="0"/>
              <a:t>S2  </a:t>
            </a:r>
          </a:p>
          <a:p>
            <a:r>
              <a:rPr lang="es-ES" sz="1000" b="1" dirty="0"/>
              <a:t>S3</a:t>
            </a:r>
          </a:p>
          <a:p>
            <a:r>
              <a:rPr lang="es-ES" sz="1000" b="1" dirty="0">
                <a:solidFill>
                  <a:schemeClr val="bg1"/>
                </a:solidFill>
              </a:rPr>
              <a:t>S4</a:t>
            </a:r>
          </a:p>
          <a:p>
            <a:r>
              <a:rPr lang="es-ES" sz="1000" b="1" dirty="0">
                <a:solidFill>
                  <a:schemeClr val="bg1"/>
                </a:solidFill>
              </a:rPr>
              <a:t>S6</a:t>
            </a:r>
          </a:p>
        </p:txBody>
      </p:sp>
      <p:sp>
        <p:nvSpPr>
          <p:cNvPr id="50" name="118 Rectángulo">
            <a:extLst>
              <a:ext uri="{FF2B5EF4-FFF2-40B4-BE49-F238E27FC236}">
                <a16:creationId xmlns:a16="http://schemas.microsoft.com/office/drawing/2014/main" id="{FBEBC26D-1694-40A9-8AAC-194C49ADE599}"/>
              </a:ext>
            </a:extLst>
          </p:cNvPr>
          <p:cNvSpPr/>
          <p:nvPr/>
        </p:nvSpPr>
        <p:spPr>
          <a:xfrm>
            <a:off x="8318703" y="2145316"/>
            <a:ext cx="3600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/>
              <a:t>S1    </a:t>
            </a:r>
          </a:p>
          <a:p>
            <a:r>
              <a:rPr lang="es-ES" sz="1000" b="1" dirty="0"/>
              <a:t>S2  </a:t>
            </a:r>
          </a:p>
          <a:p>
            <a:r>
              <a:rPr lang="es-ES" sz="1000" b="1" dirty="0"/>
              <a:t>S3</a:t>
            </a:r>
          </a:p>
        </p:txBody>
      </p:sp>
      <p:sp>
        <p:nvSpPr>
          <p:cNvPr id="51" name="127 Rectángulo">
            <a:extLst>
              <a:ext uri="{FF2B5EF4-FFF2-40B4-BE49-F238E27FC236}">
                <a16:creationId xmlns:a16="http://schemas.microsoft.com/office/drawing/2014/main" id="{CE675103-5578-4F27-BC8A-6EB8C699788F}"/>
              </a:ext>
            </a:extLst>
          </p:cNvPr>
          <p:cNvSpPr/>
          <p:nvPr/>
        </p:nvSpPr>
        <p:spPr>
          <a:xfrm>
            <a:off x="8511867" y="2141888"/>
            <a:ext cx="4320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/>
              <a:t>S4    </a:t>
            </a:r>
          </a:p>
          <a:p>
            <a:r>
              <a:rPr lang="es-ES" sz="1000" b="1" dirty="0"/>
              <a:t>S9  </a:t>
            </a:r>
          </a:p>
          <a:p>
            <a:r>
              <a:rPr lang="es-ES" sz="1000" b="1" dirty="0"/>
              <a:t>S</a:t>
            </a:r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11</a:t>
            </a:r>
          </a:p>
        </p:txBody>
      </p:sp>
      <p:sp>
        <p:nvSpPr>
          <p:cNvPr id="52" name="137 Rectángulo">
            <a:extLst>
              <a:ext uri="{FF2B5EF4-FFF2-40B4-BE49-F238E27FC236}">
                <a16:creationId xmlns:a16="http://schemas.microsoft.com/office/drawing/2014/main" id="{84507B59-90EC-4231-90E8-8D0CCCC47262}"/>
              </a:ext>
            </a:extLst>
          </p:cNvPr>
          <p:cNvSpPr/>
          <p:nvPr/>
        </p:nvSpPr>
        <p:spPr>
          <a:xfrm>
            <a:off x="6302479" y="2145316"/>
            <a:ext cx="41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/>
              <a:t>S</a:t>
            </a:r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7</a:t>
            </a:r>
            <a:r>
              <a:rPr lang="es-ES" sz="1000" b="1" dirty="0"/>
              <a:t>    </a:t>
            </a:r>
          </a:p>
          <a:p>
            <a:r>
              <a:rPr lang="es-ES" sz="1000" b="1" dirty="0"/>
              <a:t>S</a:t>
            </a:r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8</a:t>
            </a:r>
            <a:r>
              <a:rPr lang="es-ES" sz="1000" b="1" dirty="0"/>
              <a:t>  </a:t>
            </a:r>
          </a:p>
          <a:p>
            <a:r>
              <a:rPr lang="es-ES" sz="1000" b="1" dirty="0"/>
              <a:t>S9</a:t>
            </a:r>
          </a:p>
          <a:p>
            <a:r>
              <a:rPr lang="es-ES" sz="1000" b="1" dirty="0">
                <a:solidFill>
                  <a:schemeClr val="bg1"/>
                </a:solidFill>
              </a:rPr>
              <a:t>S10</a:t>
            </a:r>
          </a:p>
        </p:txBody>
      </p:sp>
      <p:sp>
        <p:nvSpPr>
          <p:cNvPr id="53" name="139 Rectángulo">
            <a:extLst>
              <a:ext uri="{FF2B5EF4-FFF2-40B4-BE49-F238E27FC236}">
                <a16:creationId xmlns:a16="http://schemas.microsoft.com/office/drawing/2014/main" id="{431E0329-8A33-4D26-A6A2-1BA2D361AA4B}"/>
              </a:ext>
            </a:extLst>
          </p:cNvPr>
          <p:cNvSpPr/>
          <p:nvPr/>
        </p:nvSpPr>
        <p:spPr>
          <a:xfrm>
            <a:off x="4153287" y="2152936"/>
            <a:ext cx="4168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S5    </a:t>
            </a:r>
          </a:p>
          <a:p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S9</a:t>
            </a:r>
          </a:p>
          <a:p>
            <a:r>
              <a:rPr lang="es-ES" sz="1000" b="1">
                <a:solidFill>
                  <a:schemeClr val="bg1">
                    <a:lumMod val="85000"/>
                  </a:schemeClr>
                </a:solidFill>
              </a:rPr>
              <a:t>S10</a:t>
            </a:r>
            <a:endParaRPr lang="es-ES" sz="10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4" name="140 CuadroTexto">
            <a:extLst>
              <a:ext uri="{FF2B5EF4-FFF2-40B4-BE49-F238E27FC236}">
                <a16:creationId xmlns:a16="http://schemas.microsoft.com/office/drawing/2014/main" id="{F9405964-D2BD-4882-99B1-63A6645EBBBF}"/>
              </a:ext>
            </a:extLst>
          </p:cNvPr>
          <p:cNvSpPr txBox="1"/>
          <p:nvPr/>
        </p:nvSpPr>
        <p:spPr>
          <a:xfrm>
            <a:off x="1940471" y="2154082"/>
            <a:ext cx="4320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/>
              <a:t>S7</a:t>
            </a:r>
          </a:p>
          <a:p>
            <a:r>
              <a:rPr lang="es-ES" sz="1000" b="1" dirty="0"/>
              <a:t>S8    </a:t>
            </a:r>
          </a:p>
          <a:p>
            <a:r>
              <a:rPr lang="es-ES" sz="1000" b="1" dirty="0"/>
              <a:t>S9  </a:t>
            </a:r>
          </a:p>
          <a:p>
            <a:r>
              <a:rPr lang="es-ES" sz="1000" b="1" dirty="0"/>
              <a:t>S10</a:t>
            </a:r>
          </a:p>
          <a:p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S11</a:t>
            </a:r>
          </a:p>
        </p:txBody>
      </p:sp>
      <p:sp>
        <p:nvSpPr>
          <p:cNvPr id="55" name="141 CuadroTexto">
            <a:extLst>
              <a:ext uri="{FF2B5EF4-FFF2-40B4-BE49-F238E27FC236}">
                <a16:creationId xmlns:a16="http://schemas.microsoft.com/office/drawing/2014/main" id="{24F61771-DAA3-46C1-A022-EA86CE6BCA5E}"/>
              </a:ext>
            </a:extLst>
          </p:cNvPr>
          <p:cNvSpPr txBox="1"/>
          <p:nvPr/>
        </p:nvSpPr>
        <p:spPr>
          <a:xfrm>
            <a:off x="1151811" y="2157128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bg1">
                    <a:lumMod val="85000"/>
                  </a:schemeClr>
                </a:solidFill>
              </a:rPr>
              <a:t>Solu</a:t>
            </a:r>
            <a:r>
              <a:rPr lang="es-ES" sz="1000" b="1" dirty="0"/>
              <a:t>tions:</a:t>
            </a:r>
          </a:p>
        </p:txBody>
      </p:sp>
      <p:sp>
        <p:nvSpPr>
          <p:cNvPr id="56" name="142 CuadroTexto">
            <a:extLst>
              <a:ext uri="{FF2B5EF4-FFF2-40B4-BE49-F238E27FC236}">
                <a16:creationId xmlns:a16="http://schemas.microsoft.com/office/drawing/2014/main" id="{444BF889-8559-4739-B795-56305BFDA191}"/>
              </a:ext>
            </a:extLst>
          </p:cNvPr>
          <p:cNvSpPr txBox="1"/>
          <p:nvPr/>
        </p:nvSpPr>
        <p:spPr>
          <a:xfrm>
            <a:off x="3350151" y="2153219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/>
              <a:t>Solutions:</a:t>
            </a:r>
          </a:p>
        </p:txBody>
      </p:sp>
      <p:sp>
        <p:nvSpPr>
          <p:cNvPr id="57" name="143 CuadroTexto">
            <a:extLst>
              <a:ext uri="{FF2B5EF4-FFF2-40B4-BE49-F238E27FC236}">
                <a16:creationId xmlns:a16="http://schemas.microsoft.com/office/drawing/2014/main" id="{B1A3F59A-0544-41B7-918B-9CCCEFA00A3E}"/>
              </a:ext>
            </a:extLst>
          </p:cNvPr>
          <p:cNvSpPr txBox="1"/>
          <p:nvPr/>
        </p:nvSpPr>
        <p:spPr>
          <a:xfrm>
            <a:off x="5495151" y="2137979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/>
              <a:t>Solutions:</a:t>
            </a:r>
          </a:p>
        </p:txBody>
      </p:sp>
      <p:sp>
        <p:nvSpPr>
          <p:cNvPr id="58" name="144 CuadroTexto">
            <a:extLst>
              <a:ext uri="{FF2B5EF4-FFF2-40B4-BE49-F238E27FC236}">
                <a16:creationId xmlns:a16="http://schemas.microsoft.com/office/drawing/2014/main" id="{E6A0AB7B-167E-4F4D-8F82-EF448689ED3F}"/>
              </a:ext>
            </a:extLst>
          </p:cNvPr>
          <p:cNvSpPr txBox="1"/>
          <p:nvPr/>
        </p:nvSpPr>
        <p:spPr>
          <a:xfrm>
            <a:off x="7727399" y="2141888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/>
              <a:t>Solutions:</a:t>
            </a:r>
          </a:p>
        </p:txBody>
      </p:sp>
      <p:sp>
        <p:nvSpPr>
          <p:cNvPr id="59" name="Titolo 1">
            <a:extLst>
              <a:ext uri="{FF2B5EF4-FFF2-40B4-BE49-F238E27FC236}">
                <a16:creationId xmlns:a16="http://schemas.microsoft.com/office/drawing/2014/main" id="{7E30C0BD-6E01-408E-ADA4-346D3EE072FA}"/>
              </a:ext>
            </a:extLst>
          </p:cNvPr>
          <p:cNvSpPr txBox="1">
            <a:spLocks/>
          </p:cNvSpPr>
          <p:nvPr/>
        </p:nvSpPr>
        <p:spPr>
          <a:xfrm>
            <a:off x="1687645" y="349310"/>
            <a:ext cx="2875649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/>
              <a:t>Main goal and scope</a:t>
            </a:r>
            <a:br>
              <a:rPr lang="it-IT" sz="2000" dirty="0"/>
            </a:br>
            <a:endParaRPr lang="it-IT" sz="2000" dirty="0"/>
          </a:p>
        </p:txBody>
      </p:sp>
      <p:pic>
        <p:nvPicPr>
          <p:cNvPr id="61" name="366 Imagen" descr="vivienda nueva.jpg">
            <a:extLst>
              <a:ext uri="{FF2B5EF4-FFF2-40B4-BE49-F238E27FC236}">
                <a16:creationId xmlns:a16="http://schemas.microsoft.com/office/drawing/2014/main" id="{A61C81A9-9CD0-4291-961E-DEB98538060D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7101" y="4411848"/>
            <a:ext cx="716789" cy="537592"/>
          </a:xfrm>
          <a:prstGeom prst="rect">
            <a:avLst/>
          </a:prstGeom>
        </p:spPr>
      </p:pic>
      <p:grpSp>
        <p:nvGrpSpPr>
          <p:cNvPr id="62" name="449 Grupo">
            <a:extLst>
              <a:ext uri="{FF2B5EF4-FFF2-40B4-BE49-F238E27FC236}">
                <a16:creationId xmlns:a16="http://schemas.microsoft.com/office/drawing/2014/main" id="{5C69010E-40FF-4AA3-B39F-1D0408121829}"/>
              </a:ext>
            </a:extLst>
          </p:cNvPr>
          <p:cNvGrpSpPr/>
          <p:nvPr/>
        </p:nvGrpSpPr>
        <p:grpSpPr>
          <a:xfrm>
            <a:off x="7360980" y="4722883"/>
            <a:ext cx="144016" cy="152400"/>
            <a:chOff x="7316812" y="8643193"/>
            <a:chExt cx="144016" cy="152400"/>
          </a:xfrm>
        </p:grpSpPr>
        <p:cxnSp>
          <p:nvCxnSpPr>
            <p:cNvPr id="63" name="450 Conector recto">
              <a:extLst>
                <a:ext uri="{FF2B5EF4-FFF2-40B4-BE49-F238E27FC236}">
                  <a16:creationId xmlns:a16="http://schemas.microsoft.com/office/drawing/2014/main" id="{C58A7821-7AAE-4B72-91CC-E11ACF56DCE4}"/>
                </a:ext>
              </a:extLst>
            </p:cNvPr>
            <p:cNvCxnSpPr/>
            <p:nvPr/>
          </p:nvCxnSpPr>
          <p:spPr>
            <a:xfrm>
              <a:off x="7316812" y="8643193"/>
              <a:ext cx="144016" cy="14401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451 Conector recto">
              <a:extLst>
                <a:ext uri="{FF2B5EF4-FFF2-40B4-BE49-F238E27FC236}">
                  <a16:creationId xmlns:a16="http://schemas.microsoft.com/office/drawing/2014/main" id="{575E1910-0740-4F8C-A2BD-C0193B2DD5DA}"/>
                </a:ext>
              </a:extLst>
            </p:cNvPr>
            <p:cNvCxnSpPr/>
            <p:nvPr/>
          </p:nvCxnSpPr>
          <p:spPr>
            <a:xfrm flipH="1">
              <a:off x="7316812" y="8643193"/>
              <a:ext cx="135632" cy="152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452 CuadroTexto">
            <a:extLst>
              <a:ext uri="{FF2B5EF4-FFF2-40B4-BE49-F238E27FC236}">
                <a16:creationId xmlns:a16="http://schemas.microsoft.com/office/drawing/2014/main" id="{8394C6E4-0BE6-43C8-8924-1FD9D32CCD78}"/>
              </a:ext>
            </a:extLst>
          </p:cNvPr>
          <p:cNvSpPr txBox="1"/>
          <p:nvPr/>
        </p:nvSpPr>
        <p:spPr>
          <a:xfrm>
            <a:off x="7445688" y="4631625"/>
            <a:ext cx="504056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GB" sz="2400" b="1">
                <a:latin typeface="Arial Narrow" pitchFamily="34" charset="0"/>
              </a:rPr>
              <a:t>10</a:t>
            </a:r>
          </a:p>
        </p:txBody>
      </p:sp>
      <p:sp>
        <p:nvSpPr>
          <p:cNvPr id="66" name="453 CuadroTexto">
            <a:extLst>
              <a:ext uri="{FF2B5EF4-FFF2-40B4-BE49-F238E27FC236}">
                <a16:creationId xmlns:a16="http://schemas.microsoft.com/office/drawing/2014/main" id="{F1A307DC-5658-4507-BB76-CC8E9C7AFB12}"/>
              </a:ext>
            </a:extLst>
          </p:cNvPr>
          <p:cNvSpPr txBox="1"/>
          <p:nvPr/>
        </p:nvSpPr>
        <p:spPr>
          <a:xfrm>
            <a:off x="7530396" y="4850285"/>
            <a:ext cx="11120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GB" sz="1000" b="1">
                <a:latin typeface="Arial Narrow" pitchFamily="34" charset="0"/>
              </a:rPr>
              <a:t>FOLLOWER BUILDINGS</a:t>
            </a:r>
          </a:p>
        </p:txBody>
      </p:sp>
      <p:sp>
        <p:nvSpPr>
          <p:cNvPr id="67" name="454 Elipse">
            <a:extLst>
              <a:ext uri="{FF2B5EF4-FFF2-40B4-BE49-F238E27FC236}">
                <a16:creationId xmlns:a16="http://schemas.microsoft.com/office/drawing/2014/main" id="{2D3B6281-8311-4EF0-88B8-FFC15558DCE1}"/>
              </a:ext>
            </a:extLst>
          </p:cNvPr>
          <p:cNvSpPr/>
          <p:nvPr/>
        </p:nvSpPr>
        <p:spPr>
          <a:xfrm>
            <a:off x="1461780" y="4399209"/>
            <a:ext cx="828000" cy="828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455 CuadroTexto">
            <a:extLst>
              <a:ext uri="{FF2B5EF4-FFF2-40B4-BE49-F238E27FC236}">
                <a16:creationId xmlns:a16="http://schemas.microsoft.com/office/drawing/2014/main" id="{7A66C378-1703-4F82-96B3-65ECF53087EB}"/>
              </a:ext>
            </a:extLst>
          </p:cNvPr>
          <p:cNvSpPr txBox="1"/>
          <p:nvPr/>
        </p:nvSpPr>
        <p:spPr>
          <a:xfrm>
            <a:off x="1433205" y="4615233"/>
            <a:ext cx="86409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1600" b="1" dirty="0">
                <a:latin typeface="Arial Narrow" pitchFamily="34" charset="0"/>
              </a:rPr>
              <a:t>CCHE</a:t>
            </a:r>
            <a:r>
              <a:rPr lang="en-GB" sz="1100" b="1" dirty="0">
                <a:latin typeface="Arial Narrow" pitchFamily="34" charset="0"/>
              </a:rPr>
              <a:t> </a:t>
            </a:r>
            <a:r>
              <a:rPr lang="en-GB" sz="1100" dirty="0">
                <a:latin typeface="Arial Narrow" pitchFamily="34" charset="0"/>
              </a:rPr>
              <a:t>Board</a:t>
            </a:r>
          </a:p>
        </p:txBody>
      </p:sp>
      <p:sp>
        <p:nvSpPr>
          <p:cNvPr id="69" name="456 CuadroTexto">
            <a:extLst>
              <a:ext uri="{FF2B5EF4-FFF2-40B4-BE49-F238E27FC236}">
                <a16:creationId xmlns:a16="http://schemas.microsoft.com/office/drawing/2014/main" id="{77460093-96C1-4304-87D4-549709E3352E}"/>
              </a:ext>
            </a:extLst>
          </p:cNvPr>
          <p:cNvSpPr txBox="1"/>
          <p:nvPr/>
        </p:nvSpPr>
        <p:spPr>
          <a:xfrm>
            <a:off x="289585" y="4314501"/>
            <a:ext cx="1321544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1100" b="1" dirty="0">
                <a:latin typeface="Arial Narrow" pitchFamily="34" charset="0"/>
              </a:rPr>
              <a:t>External Advise and collaboration with:</a:t>
            </a:r>
          </a:p>
        </p:txBody>
      </p:sp>
      <p:sp>
        <p:nvSpPr>
          <p:cNvPr id="70" name="457 Rectángulo redondeado">
            <a:extLst>
              <a:ext uri="{FF2B5EF4-FFF2-40B4-BE49-F238E27FC236}">
                <a16:creationId xmlns:a16="http://schemas.microsoft.com/office/drawing/2014/main" id="{5B017A07-1BDA-4BE5-9AAF-EAFFD4B8ED16}"/>
              </a:ext>
            </a:extLst>
          </p:cNvPr>
          <p:cNvSpPr/>
          <p:nvPr/>
        </p:nvSpPr>
        <p:spPr>
          <a:xfrm>
            <a:off x="3135997" y="4501413"/>
            <a:ext cx="2651596" cy="6537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itchFamily="34" charset="0"/>
            </a:endParaRPr>
          </a:p>
        </p:txBody>
      </p:sp>
      <p:sp>
        <p:nvSpPr>
          <p:cNvPr id="71" name="458 Rectángulo">
            <a:extLst>
              <a:ext uri="{FF2B5EF4-FFF2-40B4-BE49-F238E27FC236}">
                <a16:creationId xmlns:a16="http://schemas.microsoft.com/office/drawing/2014/main" id="{09F1F2C0-304E-4678-AD1B-FB839E78D37D}"/>
              </a:ext>
            </a:extLst>
          </p:cNvPr>
          <p:cNvSpPr/>
          <p:nvPr/>
        </p:nvSpPr>
        <p:spPr>
          <a:xfrm>
            <a:off x="3460477" y="4477790"/>
            <a:ext cx="20882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ctr">
              <a:spcAft>
                <a:spcPts val="600"/>
              </a:spcAft>
            </a:pPr>
            <a:r>
              <a:rPr lang="en-GB" sz="1200" b="1" cap="all" dirty="0">
                <a:latin typeface="Arial Narrow" pitchFamily="34" charset="0"/>
              </a:rPr>
              <a:t>S</a:t>
            </a:r>
            <a:r>
              <a:rPr lang="en-GB" sz="1200" b="1" dirty="0">
                <a:latin typeface="Arial Narrow" pitchFamily="34" charset="0"/>
              </a:rPr>
              <a:t>oftware as a Service (SaaS)</a:t>
            </a:r>
            <a:endParaRPr lang="en-GB" sz="1000" b="1" cap="all" dirty="0">
              <a:latin typeface="Arial Narrow" pitchFamily="34" charset="0"/>
            </a:endParaRPr>
          </a:p>
        </p:txBody>
      </p:sp>
      <p:sp>
        <p:nvSpPr>
          <p:cNvPr id="72" name="459 Rectángulo">
            <a:extLst>
              <a:ext uri="{FF2B5EF4-FFF2-40B4-BE49-F238E27FC236}">
                <a16:creationId xmlns:a16="http://schemas.microsoft.com/office/drawing/2014/main" id="{F3757865-E26D-4ED8-B47B-61C5E6D0CDEB}"/>
              </a:ext>
            </a:extLst>
          </p:cNvPr>
          <p:cNvSpPr/>
          <p:nvPr/>
        </p:nvSpPr>
        <p:spPr>
          <a:xfrm>
            <a:off x="3129141" y="4673479"/>
            <a:ext cx="26432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200" cap="all" dirty="0">
                <a:latin typeface="Arial Narrow" pitchFamily="34" charset="0"/>
              </a:rPr>
              <a:t>W</a:t>
            </a:r>
            <a:r>
              <a:rPr lang="en-GB" sz="1200" dirty="0">
                <a:latin typeface="Arial Narrow" pitchFamily="34" charset="0"/>
              </a:rPr>
              <a:t>eb-based interactive site for co-creation and replication of HOUSEFUL services</a:t>
            </a:r>
            <a:endParaRPr lang="en-GB" sz="1000" b="1" cap="all" dirty="0">
              <a:latin typeface="Arial Narrow" pitchFamily="34" charset="0"/>
            </a:endParaRPr>
          </a:p>
        </p:txBody>
      </p:sp>
      <p:sp>
        <p:nvSpPr>
          <p:cNvPr id="73" name="460 Flecha abajo">
            <a:extLst>
              <a:ext uri="{FF2B5EF4-FFF2-40B4-BE49-F238E27FC236}">
                <a16:creationId xmlns:a16="http://schemas.microsoft.com/office/drawing/2014/main" id="{D8A91D78-5025-44EA-8918-3276FAB0DB80}"/>
              </a:ext>
            </a:extLst>
          </p:cNvPr>
          <p:cNvSpPr/>
          <p:nvPr/>
        </p:nvSpPr>
        <p:spPr>
          <a:xfrm rot="16200000">
            <a:off x="5794320" y="4604919"/>
            <a:ext cx="482216" cy="360038"/>
          </a:xfrm>
          <a:prstGeom prst="downArrow">
            <a:avLst>
              <a:gd name="adj1" fmla="val 88633"/>
              <a:gd name="adj2" fmla="val 50000"/>
            </a:avLst>
          </a:prstGeom>
          <a:solidFill>
            <a:schemeClr val="accent5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 Narrow" pitchFamily="34" charset="0"/>
            </a:endParaRPr>
          </a:p>
        </p:txBody>
      </p:sp>
      <p:pic>
        <p:nvPicPr>
          <p:cNvPr id="74" name="Picture 2">
            <a:extLst>
              <a:ext uri="{FF2B5EF4-FFF2-40B4-BE49-F238E27FC236}">
                <a16:creationId xmlns:a16="http://schemas.microsoft.com/office/drawing/2014/main" id="{A89A0FCC-AD60-4068-9494-DB1538461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2731" y="4398485"/>
            <a:ext cx="869301" cy="602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" name="448 CuadroTexto">
            <a:extLst>
              <a:ext uri="{FF2B5EF4-FFF2-40B4-BE49-F238E27FC236}">
                <a16:creationId xmlns:a16="http://schemas.microsoft.com/office/drawing/2014/main" id="{153CFE5E-95ED-4284-8B4D-98BAED8A0B08}"/>
              </a:ext>
            </a:extLst>
          </p:cNvPr>
          <p:cNvSpPr txBox="1"/>
          <p:nvPr/>
        </p:nvSpPr>
        <p:spPr>
          <a:xfrm>
            <a:off x="6108769" y="5010714"/>
            <a:ext cx="100083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GB" sz="1000" b="1" dirty="0">
                <a:latin typeface="Arial Narrow" pitchFamily="34" charset="0"/>
              </a:rPr>
              <a:t>REPLICATION</a:t>
            </a:r>
          </a:p>
        </p:txBody>
      </p:sp>
    </p:spTree>
    <p:extLst>
      <p:ext uri="{BB962C8B-B14F-4D97-AF65-F5344CB8AC3E}">
        <p14:creationId xmlns:p14="http://schemas.microsoft.com/office/powerpoint/2010/main" val="123793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D88CA77E-8487-4CEB-B905-4AFFE2801F2B}"/>
              </a:ext>
            </a:extLst>
          </p:cNvPr>
          <p:cNvSpPr txBox="1">
            <a:spLocks/>
          </p:cNvSpPr>
          <p:nvPr/>
        </p:nvSpPr>
        <p:spPr>
          <a:xfrm>
            <a:off x="203220" y="6183842"/>
            <a:ext cx="8619043" cy="4624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1200" b="1" dirty="0"/>
              <a:t>CCHE Steering Board 						 </a:t>
            </a:r>
            <a:r>
              <a:rPr lang="it-IT" sz="1200" b="1" dirty="0"/>
              <a:t>23rd April 2020</a:t>
            </a:r>
            <a:endParaRPr lang="it-IT" sz="1200" b="1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8D4586AA-9DEF-425B-82C0-3E39418F24AD}"/>
              </a:ext>
            </a:extLst>
          </p:cNvPr>
          <p:cNvSpPr txBox="1">
            <a:spLocks/>
          </p:cNvSpPr>
          <p:nvPr/>
        </p:nvSpPr>
        <p:spPr>
          <a:xfrm>
            <a:off x="1687645" y="349310"/>
            <a:ext cx="4791532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/>
              <a:t>WP structure and tasks review</a:t>
            </a:r>
            <a:br>
              <a:rPr lang="it-IT" sz="2000" dirty="0"/>
            </a:br>
            <a:endParaRPr lang="it-IT" sz="2000" dirty="0"/>
          </a:p>
        </p:txBody>
      </p:sp>
      <p:pic>
        <p:nvPicPr>
          <p:cNvPr id="62" name="11 Imagen" descr="HOUSEFUL Pert_v2.png">
            <a:extLst>
              <a:ext uri="{FF2B5EF4-FFF2-40B4-BE49-F238E27FC236}">
                <a16:creationId xmlns:a16="http://schemas.microsoft.com/office/drawing/2014/main" id="{8218A2CB-CF6F-4E42-938C-B3596D911319}"/>
              </a:ext>
            </a:extLst>
          </p:cNvPr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1934022" y="1192001"/>
            <a:ext cx="5472608" cy="5040560"/>
          </a:xfrm>
          <a:prstGeom prst="rect">
            <a:avLst/>
          </a:prstGeom>
        </p:spPr>
      </p:pic>
      <p:pic>
        <p:nvPicPr>
          <p:cNvPr id="63" name="Picture 2" descr="E:\General\corporativo\material_corporativo\actual\logos\logos_leitat\Leitat\Leitat_ppt.png">
            <a:extLst>
              <a:ext uri="{FF2B5EF4-FFF2-40B4-BE49-F238E27FC236}">
                <a16:creationId xmlns:a16="http://schemas.microsoft.com/office/drawing/2014/main" id="{9501C6A0-323A-4787-9593-4319D24B3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038478" y="1480033"/>
            <a:ext cx="864096" cy="328178"/>
          </a:xfrm>
          <a:prstGeom prst="rect">
            <a:avLst/>
          </a:prstGeom>
          <a:noFill/>
        </p:spPr>
      </p:pic>
      <p:pic>
        <p:nvPicPr>
          <p:cNvPr id="64" name="Picture 2" descr="E:\General\corporativo\material_corporativo\actual\logos\logos_leitat\Leitat\Leitat_ppt.png">
            <a:extLst>
              <a:ext uri="{FF2B5EF4-FFF2-40B4-BE49-F238E27FC236}">
                <a16:creationId xmlns:a16="http://schemas.microsoft.com/office/drawing/2014/main" id="{FA982742-9212-44CF-AC44-9F5C90DAF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256838" y="3749453"/>
            <a:ext cx="864096" cy="328178"/>
          </a:xfrm>
          <a:prstGeom prst="rect">
            <a:avLst/>
          </a:prstGeom>
          <a:noFill/>
        </p:spPr>
      </p:pic>
      <p:pic>
        <p:nvPicPr>
          <p:cNvPr id="65" name="0 Imagen">
            <a:extLst>
              <a:ext uri="{FF2B5EF4-FFF2-40B4-BE49-F238E27FC236}">
                <a16:creationId xmlns:a16="http://schemas.microsoft.com/office/drawing/2014/main" id="{39BE492F-67D6-4303-A630-596DF072CFB7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438" y="2776177"/>
            <a:ext cx="1440160" cy="216024"/>
          </a:xfrm>
          <a:prstGeom prst="rect">
            <a:avLst/>
          </a:prstGeom>
        </p:spPr>
      </p:pic>
      <p:pic>
        <p:nvPicPr>
          <p:cNvPr id="66" name="Picture 2">
            <a:extLst>
              <a:ext uri="{FF2B5EF4-FFF2-40B4-BE49-F238E27FC236}">
                <a16:creationId xmlns:a16="http://schemas.microsoft.com/office/drawing/2014/main" id="{115E0424-FFF0-428E-A602-A3EEDE1D6C5F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086" y="2128105"/>
            <a:ext cx="1080120" cy="2318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Picture 1">
            <a:extLst>
              <a:ext uri="{FF2B5EF4-FFF2-40B4-BE49-F238E27FC236}">
                <a16:creationId xmlns:a16="http://schemas.microsoft.com/office/drawing/2014/main" id="{F6404CBB-FA74-4C25-843E-884F0349C61A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614" y="3928305"/>
            <a:ext cx="550168" cy="647800"/>
          </a:xfrm>
          <a:prstGeom prst="rect">
            <a:avLst/>
          </a:prstGeom>
        </p:spPr>
      </p:pic>
      <p:pic>
        <p:nvPicPr>
          <p:cNvPr id="74" name="Immagine 1">
            <a:extLst>
              <a:ext uri="{FF2B5EF4-FFF2-40B4-BE49-F238E27FC236}">
                <a16:creationId xmlns:a16="http://schemas.microsoft.com/office/drawing/2014/main" id="{3C5B6351-91DF-471D-9E46-FAC2E469FB78}"/>
              </a:ext>
            </a:extLst>
          </p:cNvPr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542" y="5872521"/>
            <a:ext cx="961653" cy="411485"/>
          </a:xfrm>
          <a:prstGeom prst="rect">
            <a:avLst/>
          </a:prstGeom>
        </p:spPr>
      </p:pic>
      <p:pic>
        <p:nvPicPr>
          <p:cNvPr id="75" name="Image 9" descr="Z:\4- Marketing &amp; Communication\Communication\Ressources communication\Outils &amp; Templates\Logo\LGI 2016\PNG\LOGO LGI 2016.png">
            <a:extLst>
              <a:ext uri="{FF2B5EF4-FFF2-40B4-BE49-F238E27FC236}">
                <a16:creationId xmlns:a16="http://schemas.microsoft.com/office/drawing/2014/main" id="{A87DE0DC-275B-4A37-AF36-BAD5B27D11EB}"/>
              </a:ext>
            </a:extLst>
          </p:cNvPr>
          <p:cNvPicPr/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50" y="5081417"/>
            <a:ext cx="861223" cy="410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395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D88CA77E-8487-4CEB-B905-4AFFE2801F2B}"/>
              </a:ext>
            </a:extLst>
          </p:cNvPr>
          <p:cNvSpPr txBox="1">
            <a:spLocks/>
          </p:cNvSpPr>
          <p:nvPr/>
        </p:nvSpPr>
        <p:spPr>
          <a:xfrm>
            <a:off x="203220" y="6183842"/>
            <a:ext cx="8619043" cy="46249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1200" b="1" dirty="0"/>
              <a:t>CCHE Steering Board 						 </a:t>
            </a:r>
            <a:r>
              <a:rPr lang="it-IT" sz="1200" b="1" dirty="0"/>
              <a:t>23rd April 2020</a:t>
            </a:r>
            <a:endParaRPr lang="it-IT" sz="1200" b="1" dirty="0"/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8D4586AA-9DEF-425B-82C0-3E39418F24AD}"/>
              </a:ext>
            </a:extLst>
          </p:cNvPr>
          <p:cNvSpPr txBox="1">
            <a:spLocks/>
          </p:cNvSpPr>
          <p:nvPr/>
        </p:nvSpPr>
        <p:spPr>
          <a:xfrm>
            <a:off x="1687645" y="349310"/>
            <a:ext cx="4791532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dirty="0"/>
              <a:t>WP structure and tasks review</a:t>
            </a:r>
            <a:br>
              <a:rPr lang="it-IT" sz="2000" dirty="0"/>
            </a:br>
            <a:endParaRPr lang="it-IT" sz="2000" dirty="0"/>
          </a:p>
        </p:txBody>
      </p:sp>
      <p:pic>
        <p:nvPicPr>
          <p:cNvPr id="12" name="10 Imagen" descr="Gant General_WP2.png">
            <a:extLst>
              <a:ext uri="{FF2B5EF4-FFF2-40B4-BE49-F238E27FC236}">
                <a16:creationId xmlns:a16="http://schemas.microsoft.com/office/drawing/2014/main" id="{52D3DBC9-672C-490A-A895-75B32876BDFA}"/>
              </a:ext>
            </a:extLst>
          </p:cNvPr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21737" y="1558188"/>
            <a:ext cx="8619043" cy="4739114"/>
          </a:xfrm>
          <a:prstGeom prst="rect">
            <a:avLst/>
          </a:prstGeom>
        </p:spPr>
      </p:pic>
      <p:grpSp>
        <p:nvGrpSpPr>
          <p:cNvPr id="14" name="22 Grupo">
            <a:extLst>
              <a:ext uri="{FF2B5EF4-FFF2-40B4-BE49-F238E27FC236}">
                <a16:creationId xmlns:a16="http://schemas.microsoft.com/office/drawing/2014/main" id="{49766F04-B8F4-4C84-B3B9-014754D1AE7F}"/>
              </a:ext>
            </a:extLst>
          </p:cNvPr>
          <p:cNvGrpSpPr/>
          <p:nvPr/>
        </p:nvGrpSpPr>
        <p:grpSpPr>
          <a:xfrm>
            <a:off x="4838657" y="1335509"/>
            <a:ext cx="1663984" cy="1122338"/>
            <a:chOff x="3842628" y="1439887"/>
            <a:chExt cx="1663984" cy="1122338"/>
          </a:xfrm>
        </p:grpSpPr>
        <p:grpSp>
          <p:nvGrpSpPr>
            <p:cNvPr id="15" name="12 Grupo">
              <a:extLst>
                <a:ext uri="{FF2B5EF4-FFF2-40B4-BE49-F238E27FC236}">
                  <a16:creationId xmlns:a16="http://schemas.microsoft.com/office/drawing/2014/main" id="{241451C9-0C62-4D70-A6DE-1C4D7D790D39}"/>
                </a:ext>
              </a:extLst>
            </p:cNvPr>
            <p:cNvGrpSpPr/>
            <p:nvPr/>
          </p:nvGrpSpPr>
          <p:grpSpPr>
            <a:xfrm>
              <a:off x="3842628" y="1439887"/>
              <a:ext cx="828000" cy="828000"/>
              <a:chOff x="4231010" y="2367930"/>
              <a:chExt cx="828000" cy="828000"/>
            </a:xfrm>
          </p:grpSpPr>
          <p:sp>
            <p:nvSpPr>
              <p:cNvPr id="18" name="13 Elipse">
                <a:extLst>
                  <a:ext uri="{FF2B5EF4-FFF2-40B4-BE49-F238E27FC236}">
                    <a16:creationId xmlns:a16="http://schemas.microsoft.com/office/drawing/2014/main" id="{EFB7A5A7-D4D6-46D6-A312-7CD022AEABA2}"/>
                  </a:ext>
                </a:extLst>
              </p:cNvPr>
              <p:cNvSpPr/>
              <p:nvPr/>
            </p:nvSpPr>
            <p:spPr>
              <a:xfrm>
                <a:off x="4250060" y="2389138"/>
                <a:ext cx="792088" cy="792088"/>
              </a:xfrm>
              <a:prstGeom prst="ellipse">
                <a:avLst/>
              </a:prstGeom>
              <a:noFill/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" name="14 Elipse">
                <a:extLst>
                  <a:ext uri="{FF2B5EF4-FFF2-40B4-BE49-F238E27FC236}">
                    <a16:creationId xmlns:a16="http://schemas.microsoft.com/office/drawing/2014/main" id="{CFA3F7D7-F6BA-4526-A333-415E8094AC05}"/>
                  </a:ext>
                </a:extLst>
              </p:cNvPr>
              <p:cNvSpPr/>
              <p:nvPr/>
            </p:nvSpPr>
            <p:spPr>
              <a:xfrm>
                <a:off x="4283968" y="2420888"/>
                <a:ext cx="720000" cy="720000"/>
              </a:xfrm>
              <a:prstGeom prst="ellipse">
                <a:avLst/>
              </a:prstGeom>
              <a:noFill/>
              <a:ln w="34925" cmpd="tri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" name="15 Elipse">
                <a:extLst>
                  <a:ext uri="{FF2B5EF4-FFF2-40B4-BE49-F238E27FC236}">
                    <a16:creationId xmlns:a16="http://schemas.microsoft.com/office/drawing/2014/main" id="{70367D29-1C9A-4D99-91B3-8C4EEB157D2D}"/>
                  </a:ext>
                </a:extLst>
              </p:cNvPr>
              <p:cNvSpPr/>
              <p:nvPr/>
            </p:nvSpPr>
            <p:spPr>
              <a:xfrm>
                <a:off x="4231010" y="2367930"/>
                <a:ext cx="828000" cy="828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6" name="16 Recortar rectángulo de esquina del mismo lado">
              <a:extLst>
                <a:ext uri="{FF2B5EF4-FFF2-40B4-BE49-F238E27FC236}">
                  <a16:creationId xmlns:a16="http://schemas.microsoft.com/office/drawing/2014/main" id="{3040D0D9-D817-4917-8097-ADC075928350}"/>
                </a:ext>
              </a:extLst>
            </p:cNvPr>
            <p:cNvSpPr/>
            <p:nvPr/>
          </p:nvSpPr>
          <p:spPr>
            <a:xfrm rot="7680712">
              <a:off x="4559855" y="2112412"/>
              <a:ext cx="108000" cy="108000"/>
            </a:xfrm>
            <a:prstGeom prst="snip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20 Preparación">
              <a:extLst>
                <a:ext uri="{FF2B5EF4-FFF2-40B4-BE49-F238E27FC236}">
                  <a16:creationId xmlns:a16="http://schemas.microsoft.com/office/drawing/2014/main" id="{8E6DD5F5-897A-4F1E-B8FE-F2A9C942C304}"/>
                </a:ext>
              </a:extLst>
            </p:cNvPr>
            <p:cNvSpPr/>
            <p:nvPr/>
          </p:nvSpPr>
          <p:spPr>
            <a:xfrm rot="18571455">
              <a:off x="4962128" y="2017741"/>
              <a:ext cx="125770" cy="963198"/>
            </a:xfrm>
            <a:prstGeom prst="flowChartPreparation">
              <a:avLst/>
            </a:prstGeom>
            <a:gradFill flip="none" rotWithShape="1"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54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757009676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HOUSEFUL">
      <a:dk1>
        <a:srgbClr val="464646"/>
      </a:dk1>
      <a:lt1>
        <a:sysClr val="window" lastClr="FFFFFF"/>
      </a:lt1>
      <a:dk2>
        <a:srgbClr val="282828"/>
      </a:dk2>
      <a:lt2>
        <a:srgbClr val="B1B3B1"/>
      </a:lt2>
      <a:accent1>
        <a:srgbClr val="84CFED"/>
      </a:accent1>
      <a:accent2>
        <a:srgbClr val="7EC399"/>
      </a:accent2>
      <a:accent3>
        <a:srgbClr val="FFE37E"/>
      </a:accent3>
      <a:accent4>
        <a:srgbClr val="F0869D"/>
      </a:accent4>
      <a:accent5>
        <a:srgbClr val="349696"/>
      </a:accent5>
      <a:accent6>
        <a:srgbClr val="60B259"/>
      </a:accent6>
      <a:hlink>
        <a:srgbClr val="E98E47"/>
      </a:hlink>
      <a:folHlink>
        <a:srgbClr val="617096"/>
      </a:folHlink>
    </a:clrScheme>
    <a:fontScheme name="Rivoluzione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Rivoluzione.thmx</Template>
  <TotalTime>1612</TotalTime>
  <Words>1056</Words>
  <Application>Microsoft Office PowerPoint</Application>
  <PresentationFormat>Presentación en pantalla (4:3)</PresentationFormat>
  <Paragraphs>137</Paragraphs>
  <Slides>12</Slides>
  <Notes>0</Notes>
  <HiddenSlides>1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Times New Roman</vt:lpstr>
      <vt:lpstr>Trebuchet MS</vt:lpstr>
      <vt:lpstr>Verdana</vt:lpstr>
      <vt:lpstr>Wingdings 2</vt:lpstr>
      <vt:lpstr>Revolution</vt:lpstr>
      <vt:lpstr>Innovative circular solutions and services for new business opportunities in the EU housing sector</vt:lpstr>
      <vt:lpstr>Content</vt:lpstr>
      <vt:lpstr>General project information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youris.com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raimondi</dc:creator>
  <cp:lastModifiedBy>Daniel Checa Alias</cp:lastModifiedBy>
  <cp:revision>100</cp:revision>
  <dcterms:created xsi:type="dcterms:W3CDTF">2018-06-28T09:04:52Z</dcterms:created>
  <dcterms:modified xsi:type="dcterms:W3CDTF">2020-04-21T07:04:23Z</dcterms:modified>
</cp:coreProperties>
</file>